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8" r:id="rId4"/>
    <p:sldId id="257" r:id="rId5"/>
    <p:sldId id="315" r:id="rId6"/>
    <p:sldId id="316" r:id="rId7"/>
    <p:sldId id="263" r:id="rId8"/>
    <p:sldId id="317" r:id="rId9"/>
    <p:sldId id="314" r:id="rId10"/>
    <p:sldId id="293" r:id="rId11"/>
    <p:sldId id="318" r:id="rId12"/>
    <p:sldId id="319" r:id="rId13"/>
    <p:sldId id="321" r:id="rId14"/>
    <p:sldId id="322" r:id="rId15"/>
    <p:sldId id="323" r:id="rId16"/>
    <p:sldId id="324" r:id="rId17"/>
    <p:sldId id="325" r:id="rId18"/>
    <p:sldId id="326" r:id="rId19"/>
    <p:sldId id="328" r:id="rId20"/>
    <p:sldId id="330" r:id="rId21"/>
    <p:sldId id="331" r:id="rId22"/>
    <p:sldId id="327" r:id="rId23"/>
    <p:sldId id="329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23" autoAdjust="0"/>
  </p:normalViewPr>
  <p:slideViewPr>
    <p:cSldViewPr snapToGrid="0">
      <p:cViewPr varScale="1">
        <p:scale>
          <a:sx n="58" d="100"/>
          <a:sy n="58" d="100"/>
        </p:scale>
        <p:origin x="9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09B4B-45E5-4BBC-BD30-EC91118AD83D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DF116-32A9-4AE0-9CCC-BEE6600F6D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19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DF116-32A9-4AE0-9CCC-BEE6600F6D0F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8357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DF116-32A9-4AE0-9CCC-BEE6600F6D0F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401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AAB76-BD9D-104C-362F-B98612E1C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CE5A69-B3AA-D7BF-75CE-E33BC458F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CEC436-D67E-1895-E804-7F7D7868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C46759-34DC-8DF5-1E71-5B591672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07D76F-4F09-B213-D995-6973F061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274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39098-4C71-923A-A179-FEBDDE34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8F8D6F-FEC7-CB0F-44E7-2BFEFD34A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03388A-30E0-A0DD-364B-08DF81F6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EC29A4-5B9C-3CF5-8B82-A579CD7A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EB7707-BF47-CECB-C30A-2725EB65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15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D64385-F159-97CA-85CB-CC4583226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389B39-2263-67D3-6571-23E2543A0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995B6C-871C-FD73-9478-1EC0A320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22BFD5-39A9-63EA-1E54-4F21EFB8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4B6C7B-CDD0-BD09-C110-E23FD5CE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473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9954B-7B67-5DF0-7122-A11B558E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AF4944-BEAB-4B1A-1CC6-5FA5E2E7D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7445C7-386D-EB85-AE7F-D567DDF2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6D2287-734A-C3F1-DECC-8260F2DF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11F4ED-E8B5-A191-428E-F9482B58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47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1E973-9881-2C29-E5CB-BFA5E882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E21DAE-18A8-84D1-CE0D-ABECBEFE7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A7B8D2-422A-9DC5-22C1-B99BE72B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F66C32-A066-FB46-C93F-8DE0DC18C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D03AE4-07B6-36B5-1C80-9F243BD8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354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BD7D8-A83B-51D8-4F82-96521762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3D86D-EE0B-820A-4832-F4450BB1A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8A2A88-4909-20B2-6517-741A1927E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8DBD4B-FABB-A9A1-FCB6-7C827062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22D567-529B-EEF6-96BA-FDE95538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295FAD-646F-3175-D341-F01009D3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083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BF8C9-39A6-F960-DD0A-27B1F7D0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53EFBF-E57E-99E1-F688-02C7B4E46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DD7B37-7C96-19F6-56E2-0ED41BFAC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C0A4C2-66A5-3652-F5B5-91C4CBD4AC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E8C96AA-7C6E-0B6D-8E24-D857CB98B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F61B13F-D7E0-2683-99B8-59080493A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296A01F-65CA-1B19-6D26-A5269E6C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22720A-EFEE-7FBD-9D96-3A854718E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337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B7953-1392-A9D2-A795-079C2EC0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E466E4-CBCD-4BE8-842A-28F6FA72C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087723-811E-8742-4A98-228B2C2C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BD8A4F-C06B-3342-C166-CA2BB920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549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BF450B-CC86-2B60-09A1-7B993E772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2B368B-915B-456D-A170-0BA9CE81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21FDC1-FEC5-CEB9-585E-4DF48BEF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920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044B8-BEAB-250B-0F9F-A7E6ED3E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077DD8-9C9F-9B60-A2FA-5935760E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FC3EFF-D583-2F99-5B53-1348532FE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2AA56D-90CB-F1F8-BBA3-1E12F3FB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B49A5F-3071-094B-6CE4-7E15ED337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673A03-0F96-C815-ACE8-BCE9BF78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44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7E654-BD99-6C45-2136-5A4C0910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BC1475-F871-C7A3-75A4-4E95AB17C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B78EAC-EB49-3775-6670-6A2CE13B1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E13547-73E6-BDF4-F4F0-0FDD6F11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7C1CE1-0A65-C273-40CD-15A7C179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322420-66C8-F39B-9453-1B6AD408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892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BDC928D-8D73-338F-DF57-96498195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1A4AF9-08F2-D160-E7C4-0FA26A24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29B467-382A-DA03-FBA1-B4E6EB2E6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129D56-407D-4048-A1BE-66EAC043A61A}" type="datetimeFigureOut">
              <a:rPr lang="es-CO" smtClean="0"/>
              <a:t>23/07/2025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73CAF0-3552-FC54-47BE-46C198A2A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5D2BC8-CE09-CEAB-E609-BDC8439DA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D8C514-0757-4796-92CF-6A44CB2E81A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341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15">
            <a:extLst>
              <a:ext uri="{FF2B5EF4-FFF2-40B4-BE49-F238E27FC236}">
                <a16:creationId xmlns:a16="http://schemas.microsoft.com/office/drawing/2014/main" id="{05D6A4BD-C007-F878-4FD8-9F5EBD62EB25}"/>
              </a:ext>
            </a:extLst>
          </p:cNvPr>
          <p:cNvSpPr txBox="1">
            <a:spLocks/>
          </p:cNvSpPr>
          <p:nvPr/>
        </p:nvSpPr>
        <p:spPr>
          <a:xfrm>
            <a:off x="460965" y="315250"/>
            <a:ext cx="11270070" cy="103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s-CO" sz="3200" dirty="0"/>
              <a:t>Análisis Geoespacial del Balso en Colombia para la Planificación Forestal</a:t>
            </a:r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D74E6D-A339-2843-B670-5B32D632C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2" y="1142999"/>
            <a:ext cx="3433106" cy="527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FD9F53C-12D6-A893-A4C9-57B70EC1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70" y="2384408"/>
            <a:ext cx="5967448" cy="403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55061B8D-5DA8-B8F1-B085-4424EA73E10B}"/>
              </a:ext>
            </a:extLst>
          </p:cNvPr>
          <p:cNvSpPr txBox="1">
            <a:spLocks/>
          </p:cNvSpPr>
          <p:nvPr/>
        </p:nvSpPr>
        <p:spPr>
          <a:xfrm>
            <a:off x="460965" y="1349829"/>
            <a:ext cx="4644435" cy="103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Valentina Cardona Velásquez</a:t>
            </a:r>
          </a:p>
          <a:p>
            <a:pPr>
              <a:buClr>
                <a:srgbClr val="000000"/>
              </a:buClr>
              <a:defRPr/>
            </a:pPr>
            <a:r>
              <a:rPr lang="en-US" sz="1800" b="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Curso</a:t>
            </a:r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Análisis</a:t>
            </a:r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Geoespacial</a:t>
            </a:r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2025-1S</a:t>
            </a:r>
          </a:p>
        </p:txBody>
      </p:sp>
    </p:spTree>
    <p:extLst>
      <p:ext uri="{BB962C8B-B14F-4D97-AF65-F5344CB8AC3E}">
        <p14:creationId xmlns:p14="http://schemas.microsoft.com/office/powerpoint/2010/main" val="302458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29BC4-EEAE-7353-DAF8-65A4AE089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C9B8A4-5694-EDB6-1C6B-B9E0210861C5}"/>
              </a:ext>
            </a:extLst>
          </p:cNvPr>
          <p:cNvSpPr txBox="1"/>
          <p:nvPr/>
        </p:nvSpPr>
        <p:spPr>
          <a:xfrm>
            <a:off x="620202" y="1158022"/>
            <a:ext cx="4357563" cy="46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s-CO" dirty="0">
                <a:latin typeface="Consolas" panose="020B0609020204030204" pitchFamily="49" charset="0"/>
              </a:rPr>
              <a:t>X6 (Precipitación promedio mes más seco)</a:t>
            </a:r>
          </a:p>
        </p:txBody>
      </p:sp>
      <p:sp>
        <p:nvSpPr>
          <p:cNvPr id="9" name="Google Shape;49;p15">
            <a:extLst>
              <a:ext uri="{FF2B5EF4-FFF2-40B4-BE49-F238E27FC236}">
                <a16:creationId xmlns:a16="http://schemas.microsoft.com/office/drawing/2014/main" id="{7BE49CA8-19AB-06B7-4A13-A2352BD7954D}"/>
              </a:ext>
            </a:extLst>
          </p:cNvPr>
          <p:cNvSpPr txBox="1">
            <a:spLocks/>
          </p:cNvSpPr>
          <p:nvPr/>
        </p:nvSpPr>
        <p:spPr>
          <a:xfrm>
            <a:off x="460965" y="163290"/>
            <a:ext cx="11270070" cy="47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s-CO" sz="2400" b="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Nivel de Departamento.</a:t>
            </a:r>
            <a:r>
              <a:rPr lang="es-CO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Matriz</a:t>
            </a: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pesos </a:t>
            </a:r>
            <a:r>
              <a:rPr lang="en-US" sz="24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basada</a:t>
            </a: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contiguidad</a:t>
            </a:r>
            <a:endParaRPr lang="en-US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3F96DC-3666-9A29-E30A-B74B9F23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18" y="3711497"/>
            <a:ext cx="5010150" cy="27566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4A2701F-9E40-E74F-5C08-F68879E0F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871" y="1158022"/>
            <a:ext cx="4331044" cy="20621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235CC47-BB33-F7B5-A13F-33676CFC1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65" y="1640054"/>
            <a:ext cx="4516800" cy="449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762778-33BB-D76D-AEF0-5B2462020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D5AF3133-F26F-6912-C1F4-03985A1E241A}"/>
              </a:ext>
            </a:extLst>
          </p:cNvPr>
          <p:cNvSpPr txBox="1">
            <a:spLocks/>
          </p:cNvSpPr>
          <p:nvPr/>
        </p:nvSpPr>
        <p:spPr>
          <a:xfrm>
            <a:off x="384860" y="184805"/>
            <a:ext cx="11678609" cy="75546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3200" dirty="0" err="1"/>
              <a:t>Regresiones</a:t>
            </a:r>
            <a:r>
              <a:rPr lang="en-US" sz="3200" dirty="0"/>
              <a:t> sin </a:t>
            </a:r>
            <a:r>
              <a:rPr lang="en-US" sz="3200" dirty="0" err="1"/>
              <a:t>patrones</a:t>
            </a:r>
            <a:r>
              <a:rPr lang="en-US" sz="3200" dirty="0"/>
              <a:t> </a:t>
            </a:r>
            <a:r>
              <a:rPr lang="en-US" sz="3200" dirty="0" err="1"/>
              <a:t>espaciales</a:t>
            </a:r>
            <a:r>
              <a:rPr lang="en-US" sz="3200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Regresión</a:t>
            </a:r>
            <a:r>
              <a:rPr lang="en-US" sz="2400" dirty="0"/>
              <a:t> lineal </a:t>
            </a:r>
            <a:r>
              <a:rPr lang="en-US" sz="2400" dirty="0" err="1"/>
              <a:t>Gaussiana</a:t>
            </a:r>
            <a:r>
              <a:rPr lang="en-US" sz="2400" dirty="0"/>
              <a:t>)</a:t>
            </a:r>
          </a:p>
        </p:txBody>
      </p:sp>
      <p:pic>
        <p:nvPicPr>
          <p:cNvPr id="7" name="Imagen 6" descr="Mapa&#10;&#10;El contenido generado por IA puede ser incorrecto.">
            <a:extLst>
              <a:ext uri="{FF2B5EF4-FFF2-40B4-BE49-F238E27FC236}">
                <a16:creationId xmlns:a16="http://schemas.microsoft.com/office/drawing/2014/main" id="{DC05D5D3-3C56-3D30-3E1F-FA787438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939" y="855865"/>
            <a:ext cx="5328494" cy="55795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8A8620D-A95C-CB1A-E126-CDEE1F571DD8}"/>
              </a:ext>
            </a:extLst>
          </p:cNvPr>
          <p:cNvSpPr txBox="1"/>
          <p:nvPr/>
        </p:nvSpPr>
        <p:spPr>
          <a:xfrm>
            <a:off x="384861" y="5012963"/>
            <a:ext cx="390138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1000" b="0" dirty="0">
                <a:effectLst/>
                <a:latin typeface="Consolas" panose="020B0609020204030204" pitchFamily="49" charset="0"/>
              </a:rPr>
              <a:t>X1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elev_mean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s-CO" sz="1000" b="0" dirty="0">
                <a:effectLst/>
                <a:latin typeface="Consolas" panose="020B0609020204030204" pitchFamily="49" charset="0"/>
              </a:rPr>
              <a:t>X</a:t>
            </a:r>
            <a:r>
              <a:rPr lang="es-CO" sz="1000" dirty="0">
                <a:latin typeface="Consolas" panose="020B0609020204030204" pitchFamily="49" charset="0"/>
              </a:rPr>
              <a:t>2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Temperatura_media_anual_mean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  <a:r>
              <a:rPr lang="es-CO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s-CO" sz="1000" dirty="0">
                <a:latin typeface="Consolas" panose="020B0609020204030204" pitchFamily="49" charset="0"/>
              </a:rPr>
              <a:t>X3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Precipitacion_anual_mean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s-CO" sz="1000" b="0" dirty="0">
                <a:effectLst/>
                <a:latin typeface="Consolas" panose="020B0609020204030204" pitchFamily="49" charset="0"/>
              </a:rPr>
              <a:t>X4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Rango_medio_diurno_mean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s-CO" sz="1000" b="0" dirty="0">
                <a:effectLst/>
                <a:latin typeface="Consolas" panose="020B0609020204030204" pitchFamily="49" charset="0"/>
              </a:rPr>
              <a:t>X5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Precipitacion_mes_mas_lluvioso_mean</a:t>
            </a:r>
            <a:r>
              <a:rPr lang="es-CO" sz="1000" b="0" dirty="0">
                <a:effectLst/>
                <a:latin typeface="Consolas" panose="020B0609020204030204" pitchFamily="49" charset="0"/>
              </a:rPr>
              <a:t>)</a:t>
            </a:r>
            <a:endParaRPr lang="es-CO" sz="1000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s-CO" sz="1000" b="0" dirty="0">
                <a:effectLst/>
                <a:latin typeface="Consolas" panose="020B0609020204030204" pitchFamily="49" charset="0"/>
              </a:rPr>
              <a:t>X6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Precipitacion_mes_mas_seco_mean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  <a:r>
              <a:rPr lang="es-CO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s-CO" sz="1000" dirty="0">
                <a:latin typeface="Consolas" panose="020B0609020204030204" pitchFamily="49" charset="0"/>
              </a:rPr>
              <a:t>X7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Isotermalidad_mean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  <a:endParaRPr lang="es-CO" sz="1000" b="0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s-CO" sz="1000" dirty="0">
                <a:latin typeface="Consolas" panose="020B0609020204030204" pitchFamily="49" charset="0"/>
              </a:rPr>
              <a:t>X8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Estacionalidad_de_la_temperatura_mean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  <a:endParaRPr lang="es-CO" sz="1000" b="0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s-CO" sz="1000" dirty="0">
                <a:latin typeface="Consolas" panose="020B0609020204030204" pitchFamily="49" charset="0"/>
              </a:rPr>
              <a:t>X9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Rango_anual_de_temperatura_mean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  <a:endParaRPr lang="es-CO" sz="1000" b="0" dirty="0">
              <a:effectLst/>
              <a:latin typeface="Consolas" panose="020B0609020204030204" pitchFamily="49" charset="0"/>
            </a:endParaRPr>
          </a:p>
          <a:p>
            <a:r>
              <a:rPr lang="es-CO" sz="1000" dirty="0">
                <a:latin typeface="Consolas" panose="020B0609020204030204" pitchFamily="49" charset="0"/>
              </a:rPr>
              <a:t>X10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Estacionalidad_de_la_precipitacion_mean</a:t>
            </a:r>
            <a:r>
              <a:rPr lang="es-CO" sz="1000" b="0" dirty="0">
                <a:effectLst/>
                <a:latin typeface="Consolas" panose="020B0609020204030204" pitchFamily="49" charset="0"/>
              </a:rPr>
              <a:t>)</a:t>
            </a:r>
            <a:endParaRPr lang="es-CO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C89DD11-2227-5021-EFCF-66909171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1" y="855865"/>
            <a:ext cx="5093661" cy="407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5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31126-9036-2B59-976E-DDA06A08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B20191-2166-47FB-E350-2B10B8077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77C332E6-B4E4-B94A-B707-92571BBD6D93}"/>
              </a:ext>
            </a:extLst>
          </p:cNvPr>
          <p:cNvSpPr txBox="1">
            <a:spLocks/>
          </p:cNvSpPr>
          <p:nvPr/>
        </p:nvSpPr>
        <p:spPr>
          <a:xfrm>
            <a:off x="384860" y="184805"/>
            <a:ext cx="11678609" cy="75546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3200" dirty="0" err="1"/>
              <a:t>Regresiones</a:t>
            </a:r>
            <a:r>
              <a:rPr lang="en-US" sz="3200" dirty="0"/>
              <a:t> sin </a:t>
            </a:r>
            <a:r>
              <a:rPr lang="en-US" sz="3200" dirty="0" err="1"/>
              <a:t>patrones</a:t>
            </a:r>
            <a:r>
              <a:rPr lang="en-US" sz="3200" dirty="0"/>
              <a:t> </a:t>
            </a:r>
            <a:r>
              <a:rPr lang="en-US" sz="3200" dirty="0" err="1"/>
              <a:t>espaciales</a:t>
            </a:r>
            <a:r>
              <a:rPr lang="en-US" sz="3200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Regresión</a:t>
            </a:r>
            <a:r>
              <a:rPr lang="en-US" sz="2400" dirty="0"/>
              <a:t> </a:t>
            </a:r>
            <a:r>
              <a:rPr lang="en-US" sz="2400" dirty="0" err="1"/>
              <a:t>logística</a:t>
            </a:r>
            <a:r>
              <a:rPr lang="en-US" sz="2400" dirty="0"/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0431B1-747B-42C4-4341-CE15506D738D}"/>
              </a:ext>
            </a:extLst>
          </p:cNvPr>
          <p:cNvSpPr txBox="1"/>
          <p:nvPr/>
        </p:nvSpPr>
        <p:spPr>
          <a:xfrm>
            <a:off x="384861" y="5012963"/>
            <a:ext cx="390138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1000" b="0" dirty="0">
                <a:effectLst/>
                <a:latin typeface="Consolas" panose="020B0609020204030204" pitchFamily="49" charset="0"/>
              </a:rPr>
              <a:t>X1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elev_mean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s-CO" sz="1000" b="0" dirty="0">
                <a:effectLst/>
                <a:latin typeface="Consolas" panose="020B0609020204030204" pitchFamily="49" charset="0"/>
              </a:rPr>
              <a:t>X</a:t>
            </a:r>
            <a:r>
              <a:rPr lang="es-CO" sz="1000" dirty="0">
                <a:latin typeface="Consolas" panose="020B0609020204030204" pitchFamily="49" charset="0"/>
              </a:rPr>
              <a:t>2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Temperatura_media_anual_mean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  <a:r>
              <a:rPr lang="es-CO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s-CO" sz="1000" dirty="0">
                <a:latin typeface="Consolas" panose="020B0609020204030204" pitchFamily="49" charset="0"/>
              </a:rPr>
              <a:t>X3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Precipitacion_anual_mean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s-CO" sz="1000" b="0" dirty="0">
                <a:effectLst/>
                <a:latin typeface="Consolas" panose="020B0609020204030204" pitchFamily="49" charset="0"/>
              </a:rPr>
              <a:t>X4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Rango_medio_diurno_mean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s-CO" sz="1000" b="0" dirty="0">
                <a:effectLst/>
                <a:latin typeface="Consolas" panose="020B0609020204030204" pitchFamily="49" charset="0"/>
              </a:rPr>
              <a:t>X5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Precipitacion_mes_mas_lluvioso_mean</a:t>
            </a:r>
            <a:r>
              <a:rPr lang="es-CO" sz="1000" b="0" dirty="0">
                <a:effectLst/>
                <a:latin typeface="Consolas" panose="020B0609020204030204" pitchFamily="49" charset="0"/>
              </a:rPr>
              <a:t>)</a:t>
            </a:r>
            <a:endParaRPr lang="es-CO" sz="1000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s-CO" sz="1000" b="0" dirty="0">
                <a:effectLst/>
                <a:latin typeface="Consolas" panose="020B0609020204030204" pitchFamily="49" charset="0"/>
              </a:rPr>
              <a:t>X6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Precipitacion_mes_mas_seco_mean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  <a:r>
              <a:rPr lang="es-CO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s-CO" sz="1000" dirty="0">
                <a:latin typeface="Consolas" panose="020B0609020204030204" pitchFamily="49" charset="0"/>
              </a:rPr>
              <a:t>X7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Isotermalidad_mean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  <a:endParaRPr lang="es-CO" sz="1000" b="0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s-CO" sz="1000" dirty="0">
                <a:latin typeface="Consolas" panose="020B0609020204030204" pitchFamily="49" charset="0"/>
              </a:rPr>
              <a:t>X8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Estacionalidad_de_la_temperatura_mean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  <a:endParaRPr lang="es-CO" sz="1000" b="0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s-CO" sz="1000" dirty="0">
                <a:latin typeface="Consolas" panose="020B0609020204030204" pitchFamily="49" charset="0"/>
              </a:rPr>
              <a:t>X9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Rango_anual_de_temperatura_mean</a:t>
            </a:r>
            <a:r>
              <a:rPr lang="es-CO" sz="1000" dirty="0">
                <a:latin typeface="Consolas" panose="020B0609020204030204" pitchFamily="49" charset="0"/>
              </a:rPr>
              <a:t>)</a:t>
            </a:r>
            <a:endParaRPr lang="es-CO" sz="1000" b="0" dirty="0">
              <a:effectLst/>
              <a:latin typeface="Consolas" panose="020B0609020204030204" pitchFamily="49" charset="0"/>
            </a:endParaRPr>
          </a:p>
          <a:p>
            <a:r>
              <a:rPr lang="es-CO" sz="1000" dirty="0">
                <a:latin typeface="Consolas" panose="020B0609020204030204" pitchFamily="49" charset="0"/>
              </a:rPr>
              <a:t>X10 (</a:t>
            </a:r>
            <a:r>
              <a:rPr lang="es-CO" sz="1000" b="0" dirty="0" err="1">
                <a:effectLst/>
                <a:latin typeface="Consolas" panose="020B0609020204030204" pitchFamily="49" charset="0"/>
              </a:rPr>
              <a:t>Estacionalidad_de_la_precipitacion_mean</a:t>
            </a:r>
            <a:r>
              <a:rPr lang="es-CO" sz="1000" b="0" dirty="0">
                <a:effectLst/>
                <a:latin typeface="Consolas" panose="020B0609020204030204" pitchFamily="49" charset="0"/>
              </a:rPr>
              <a:t>)</a:t>
            </a:r>
            <a:endParaRPr lang="es-CO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5D3B6F-FDEF-3004-77DF-B4A34AC8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6" y="940266"/>
            <a:ext cx="5472132" cy="40248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2A621E-0DE2-E95C-1A7E-297BD52A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1016577"/>
            <a:ext cx="5235629" cy="56276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D71C784-D545-A391-D460-424CC34B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76" y="5089274"/>
            <a:ext cx="1589568" cy="16312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25DD7FC-B536-181B-44AA-39893D1AC737}"/>
              </a:ext>
            </a:extLst>
          </p:cNvPr>
          <p:cNvSpPr txBox="1"/>
          <p:nvPr/>
        </p:nvSpPr>
        <p:spPr>
          <a:xfrm>
            <a:off x="460965" y="689292"/>
            <a:ext cx="5466110" cy="2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s-CO" dirty="0">
                <a:latin typeface="Consolas" panose="020B0609020204030204" pitchFamily="49" charset="0"/>
              </a:rPr>
              <a:t>Usando </a:t>
            </a:r>
            <a:r>
              <a:rPr lang="es-CO" b="1" dirty="0" err="1">
                <a:latin typeface="Consolas" panose="020B0609020204030204" pitchFamily="49" charset="0"/>
              </a:rPr>
              <a:t>Statsmodels</a:t>
            </a:r>
            <a:r>
              <a:rPr lang="es-CO" b="1" dirty="0">
                <a:latin typeface="Consolas" panose="020B0609020204030204" pitchFamily="49" charset="0"/>
              </a:rPr>
              <a:t> (</a:t>
            </a:r>
            <a:r>
              <a:rPr lang="es-CO" b="1" dirty="0" err="1">
                <a:latin typeface="Consolas" panose="020B0609020204030204" pitchFamily="49" charset="0"/>
              </a:rPr>
              <a:t>sm.Logit</a:t>
            </a:r>
            <a:r>
              <a:rPr lang="es-CO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232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01DA2-B66F-B6F4-590F-4998AF214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C33CC17E-211D-D8E1-BD9D-0321DF63C763}"/>
              </a:ext>
            </a:extLst>
          </p:cNvPr>
          <p:cNvSpPr txBox="1">
            <a:spLocks/>
          </p:cNvSpPr>
          <p:nvPr/>
        </p:nvSpPr>
        <p:spPr>
          <a:xfrm>
            <a:off x="384860" y="184805"/>
            <a:ext cx="11678609" cy="75546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2400" dirty="0" err="1"/>
              <a:t>Regresión</a:t>
            </a:r>
            <a:r>
              <a:rPr lang="en-US" sz="2400" dirty="0"/>
              <a:t> </a:t>
            </a:r>
            <a:r>
              <a:rPr lang="en-US" sz="2400" dirty="0" err="1"/>
              <a:t>logística</a:t>
            </a:r>
            <a:endParaRPr lang="en-U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5F7A23-C4D8-FFA7-68A6-1B8159F8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5" y="1759356"/>
            <a:ext cx="5146286" cy="30983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7BC07C-95CB-7886-A8FC-4B510BCB4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27" y="1759356"/>
            <a:ext cx="5331179" cy="368629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C4E0EDA-943F-5F66-892D-50CE61B1A377}"/>
              </a:ext>
            </a:extLst>
          </p:cNvPr>
          <p:cNvSpPr txBox="1"/>
          <p:nvPr/>
        </p:nvSpPr>
        <p:spPr>
          <a:xfrm>
            <a:off x="460965" y="1023719"/>
            <a:ext cx="628552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 err="1"/>
              <a:t>Regresión</a:t>
            </a:r>
            <a:r>
              <a:rPr lang="en-US" sz="2000" b="1" dirty="0"/>
              <a:t> </a:t>
            </a:r>
            <a:r>
              <a:rPr lang="es-CO" sz="2000" b="1" dirty="0"/>
              <a:t>logístico clásico (</a:t>
            </a:r>
            <a:r>
              <a:rPr lang="es-CO" sz="2000" b="1" dirty="0" err="1"/>
              <a:t>glm</a:t>
            </a:r>
            <a:r>
              <a:rPr lang="es-CO" sz="2000" b="1" dirty="0"/>
              <a:t>)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44D2A7B-C490-D880-E47E-3803D16BCEBE}"/>
              </a:ext>
            </a:extLst>
          </p:cNvPr>
          <p:cNvCxnSpPr/>
          <p:nvPr/>
        </p:nvCxnSpPr>
        <p:spPr>
          <a:xfrm>
            <a:off x="6224164" y="101600"/>
            <a:ext cx="0" cy="66294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A5F05A6-62DA-A0DC-6E4A-6830CEA2A4E7}"/>
              </a:ext>
            </a:extLst>
          </p:cNvPr>
          <p:cNvSpPr txBox="1"/>
          <p:nvPr/>
        </p:nvSpPr>
        <p:spPr>
          <a:xfrm>
            <a:off x="6478227" y="1023471"/>
            <a:ext cx="628552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 err="1"/>
              <a:t>Regresión</a:t>
            </a:r>
            <a:r>
              <a:rPr lang="en-US" sz="2000" b="1" dirty="0"/>
              <a:t> </a:t>
            </a:r>
            <a:r>
              <a:rPr lang="es-CO" sz="2000" b="1" dirty="0"/>
              <a:t>logístico </a:t>
            </a:r>
            <a:r>
              <a:rPr lang="es-CO" sz="2000" b="1" dirty="0" err="1"/>
              <a:t>CARBayes</a:t>
            </a:r>
            <a:endParaRPr lang="es-CO" sz="2000" b="1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AA7DE0B-A567-2627-DC3B-2B759318D3F7}"/>
              </a:ext>
            </a:extLst>
          </p:cNvPr>
          <p:cNvCxnSpPr/>
          <p:nvPr/>
        </p:nvCxnSpPr>
        <p:spPr>
          <a:xfrm>
            <a:off x="460965" y="2104222"/>
            <a:ext cx="46728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BAB6391-1B67-5331-17FE-E4DF79CA9CB4}"/>
              </a:ext>
            </a:extLst>
          </p:cNvPr>
          <p:cNvCxnSpPr/>
          <p:nvPr/>
        </p:nvCxnSpPr>
        <p:spPr>
          <a:xfrm flipH="1">
            <a:off x="6621137" y="2842352"/>
            <a:ext cx="760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278F4D7-F42E-7A78-A8AE-39316ECE7690}"/>
              </a:ext>
            </a:extLst>
          </p:cNvPr>
          <p:cNvCxnSpPr/>
          <p:nvPr/>
        </p:nvCxnSpPr>
        <p:spPr>
          <a:xfrm>
            <a:off x="6478227" y="1983036"/>
            <a:ext cx="15640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58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3ED1-29DB-0D2D-0006-E186B492B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834D9FD0-9108-C2F6-263E-3E6454A987BB}"/>
              </a:ext>
            </a:extLst>
          </p:cNvPr>
          <p:cNvSpPr txBox="1">
            <a:spLocks/>
          </p:cNvSpPr>
          <p:nvPr/>
        </p:nvSpPr>
        <p:spPr>
          <a:xfrm>
            <a:off x="384860" y="184805"/>
            <a:ext cx="11678609" cy="75546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2400" dirty="0" err="1"/>
              <a:t>Regresión</a:t>
            </a:r>
            <a:r>
              <a:rPr lang="en-US" sz="2400" dirty="0"/>
              <a:t> </a:t>
            </a:r>
            <a:r>
              <a:rPr lang="en-US" sz="2400" dirty="0" err="1"/>
              <a:t>logística</a:t>
            </a:r>
            <a:r>
              <a:rPr lang="en-US" sz="24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34CAB6-45BA-41B2-5744-24866C9D7C85}"/>
              </a:ext>
            </a:extLst>
          </p:cNvPr>
          <p:cNvSpPr txBox="1"/>
          <p:nvPr/>
        </p:nvSpPr>
        <p:spPr>
          <a:xfrm>
            <a:off x="460965" y="1023719"/>
            <a:ext cx="628552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 err="1"/>
              <a:t>Regresión</a:t>
            </a:r>
            <a:r>
              <a:rPr lang="en-US" sz="2000" b="1" dirty="0"/>
              <a:t> </a:t>
            </a:r>
            <a:r>
              <a:rPr lang="es-CO" sz="2000" b="1" dirty="0"/>
              <a:t>logístico </a:t>
            </a:r>
            <a:r>
              <a:rPr lang="es-CO" sz="2000" b="1" dirty="0" err="1"/>
              <a:t>CARBayes</a:t>
            </a:r>
            <a:r>
              <a:rPr lang="es-CO" sz="2000" b="1" dirty="0"/>
              <a:t> ICAR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3D4E6A7A-6CF3-32A6-0EAC-051470E13EDC}"/>
              </a:ext>
            </a:extLst>
          </p:cNvPr>
          <p:cNvCxnSpPr/>
          <p:nvPr/>
        </p:nvCxnSpPr>
        <p:spPr>
          <a:xfrm>
            <a:off x="6224164" y="101600"/>
            <a:ext cx="0" cy="66294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EF35C95-B935-0DC4-60B2-F2D4BD171AA1}"/>
              </a:ext>
            </a:extLst>
          </p:cNvPr>
          <p:cNvSpPr txBox="1"/>
          <p:nvPr/>
        </p:nvSpPr>
        <p:spPr>
          <a:xfrm>
            <a:off x="6478227" y="1023471"/>
            <a:ext cx="628552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 err="1"/>
              <a:t>Regresión</a:t>
            </a:r>
            <a:r>
              <a:rPr lang="en-US" sz="2000" b="1" dirty="0"/>
              <a:t> </a:t>
            </a:r>
            <a:r>
              <a:rPr lang="es-CO" sz="2000" b="1" dirty="0"/>
              <a:t>logístico </a:t>
            </a:r>
            <a:r>
              <a:rPr lang="es-CO" sz="2000" b="1" dirty="0" err="1"/>
              <a:t>CARBayes</a:t>
            </a:r>
            <a:r>
              <a:rPr lang="es-CO" sz="2000" b="1" dirty="0"/>
              <a:t> BYM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CAEF27-D50E-4748-6F38-1632C543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5" y="1663700"/>
            <a:ext cx="5860305" cy="42946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479E13-058E-82CF-B8F2-65159853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47" y="1663700"/>
            <a:ext cx="5696085" cy="393700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BBAC0D4-C4B8-E659-79E8-E22AE5DA0ADE}"/>
              </a:ext>
            </a:extLst>
          </p:cNvPr>
          <p:cNvCxnSpPr/>
          <p:nvPr/>
        </p:nvCxnSpPr>
        <p:spPr>
          <a:xfrm>
            <a:off x="276045" y="1894901"/>
            <a:ext cx="20044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6880BB1-8C73-4D11-0DDF-3AC814656CA1}"/>
              </a:ext>
            </a:extLst>
          </p:cNvPr>
          <p:cNvCxnSpPr/>
          <p:nvPr/>
        </p:nvCxnSpPr>
        <p:spPr>
          <a:xfrm>
            <a:off x="6341047" y="1883884"/>
            <a:ext cx="171228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820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7F506-3183-99FF-4B9D-7E9D5E9F5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4BEF644E-2FD3-1582-5194-9C32228E5B22}"/>
              </a:ext>
            </a:extLst>
          </p:cNvPr>
          <p:cNvSpPr txBox="1">
            <a:spLocks/>
          </p:cNvSpPr>
          <p:nvPr/>
        </p:nvSpPr>
        <p:spPr>
          <a:xfrm>
            <a:off x="384860" y="184805"/>
            <a:ext cx="11678609" cy="75546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2400" dirty="0" err="1"/>
              <a:t>Regresión</a:t>
            </a:r>
            <a:r>
              <a:rPr lang="en-US" sz="2400" dirty="0"/>
              <a:t> </a:t>
            </a:r>
            <a:r>
              <a:rPr lang="en-US" sz="2400" dirty="0" err="1"/>
              <a:t>logística</a:t>
            </a:r>
            <a:r>
              <a:rPr lang="en-US" sz="2400" dirty="0"/>
              <a:t>. INLA (</a:t>
            </a:r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bayesiano</a:t>
            </a:r>
            <a:r>
              <a:rPr lang="en-US" sz="2400" dirty="0"/>
              <a:t> </a:t>
            </a:r>
            <a:r>
              <a:rPr lang="en-US" sz="2400" dirty="0" err="1"/>
              <a:t>aproximado</a:t>
            </a:r>
            <a:r>
              <a:rPr lang="en-US" sz="2400" dirty="0"/>
              <a:t>)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4BDB89-D131-1227-3D14-D805E4F4CC4F}"/>
              </a:ext>
            </a:extLst>
          </p:cNvPr>
          <p:cNvSpPr txBox="1"/>
          <p:nvPr/>
        </p:nvSpPr>
        <p:spPr>
          <a:xfrm>
            <a:off x="460965" y="1023719"/>
            <a:ext cx="628552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 err="1"/>
              <a:t>Regresión</a:t>
            </a:r>
            <a:r>
              <a:rPr lang="en-US" sz="2000" b="1" dirty="0"/>
              <a:t> </a:t>
            </a:r>
            <a:r>
              <a:rPr lang="es-CO" sz="2000" b="1" dirty="0"/>
              <a:t>logístico INLA (Sin dependencia y </a:t>
            </a:r>
          </a:p>
          <a:p>
            <a:r>
              <a:rPr lang="es-CO" sz="2000" b="1" dirty="0"/>
              <a:t>			     </a:t>
            </a:r>
            <a:r>
              <a:rPr lang="es-CO" sz="2000" b="1" dirty="0" err="1"/>
              <a:t>heterogenidad</a:t>
            </a:r>
            <a:r>
              <a:rPr lang="es-CO" sz="2000" b="1" dirty="0"/>
              <a:t>)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643603B-B97E-959D-52DE-29087B76D622}"/>
              </a:ext>
            </a:extLst>
          </p:cNvPr>
          <p:cNvCxnSpPr/>
          <p:nvPr/>
        </p:nvCxnSpPr>
        <p:spPr>
          <a:xfrm>
            <a:off x="6224164" y="101600"/>
            <a:ext cx="0" cy="66294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4C26647-5B07-3492-934B-01B2A5FCF8DC}"/>
              </a:ext>
            </a:extLst>
          </p:cNvPr>
          <p:cNvSpPr txBox="1"/>
          <p:nvPr/>
        </p:nvSpPr>
        <p:spPr>
          <a:xfrm>
            <a:off x="6478227" y="1023471"/>
            <a:ext cx="628552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 err="1"/>
              <a:t>Regresión</a:t>
            </a:r>
            <a:r>
              <a:rPr lang="en-US" sz="2000" b="1" dirty="0"/>
              <a:t> </a:t>
            </a:r>
            <a:r>
              <a:rPr lang="en-US" sz="2000" b="1" dirty="0" err="1"/>
              <a:t>logística</a:t>
            </a:r>
            <a:r>
              <a:rPr lang="en-US" sz="2000" b="1" dirty="0"/>
              <a:t> INLA (</a:t>
            </a:r>
            <a:r>
              <a:rPr lang="en-US" sz="2000" b="1" dirty="0" err="1"/>
              <a:t>Heterogenidad</a:t>
            </a:r>
            <a:r>
              <a:rPr lang="en-US" sz="2000" b="1" dirty="0"/>
              <a:t>)</a:t>
            </a:r>
            <a:endParaRPr lang="es-CO" sz="2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67EA50-7C6B-6C21-690C-7ED8E308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8" y="2000160"/>
            <a:ext cx="6072845" cy="32640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FBE240C-2012-C3C3-432C-D09825A0D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570" y="2000161"/>
            <a:ext cx="5712897" cy="393247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72702EC-E940-9B9E-02D8-9D51F22C10DB}"/>
              </a:ext>
            </a:extLst>
          </p:cNvPr>
          <p:cNvCxnSpPr/>
          <p:nvPr/>
        </p:nvCxnSpPr>
        <p:spPr>
          <a:xfrm>
            <a:off x="6478227" y="4054207"/>
            <a:ext cx="1420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29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44A75-3773-EC86-2E54-9D47DA3A2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D69F921D-6392-C925-95F3-8DE14A41FC75}"/>
              </a:ext>
            </a:extLst>
          </p:cNvPr>
          <p:cNvSpPr txBox="1">
            <a:spLocks/>
          </p:cNvSpPr>
          <p:nvPr/>
        </p:nvSpPr>
        <p:spPr>
          <a:xfrm>
            <a:off x="384860" y="184805"/>
            <a:ext cx="11678609" cy="75546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2400" dirty="0" err="1"/>
              <a:t>Regresión</a:t>
            </a:r>
            <a:r>
              <a:rPr lang="en-US" sz="2400" dirty="0"/>
              <a:t> </a:t>
            </a:r>
            <a:r>
              <a:rPr lang="en-US" sz="2400" dirty="0" err="1"/>
              <a:t>logística</a:t>
            </a:r>
            <a:r>
              <a:rPr lang="en-US" sz="24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C41E63-3AC4-9EC2-7178-33EEDB86760F}"/>
              </a:ext>
            </a:extLst>
          </p:cNvPr>
          <p:cNvSpPr txBox="1"/>
          <p:nvPr/>
        </p:nvSpPr>
        <p:spPr>
          <a:xfrm>
            <a:off x="460965" y="1023719"/>
            <a:ext cx="628552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CO" sz="2000" b="1" dirty="0"/>
              <a:t>INLA (</a:t>
            </a:r>
            <a:r>
              <a:rPr lang="es-CO" sz="2000" b="1" dirty="0" err="1"/>
              <a:t>Besag</a:t>
            </a:r>
            <a:r>
              <a:rPr lang="es-CO" sz="2000" b="1" dirty="0"/>
              <a:t>)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11120E7-43C2-B95B-4F5C-7544E26A3E02}"/>
              </a:ext>
            </a:extLst>
          </p:cNvPr>
          <p:cNvCxnSpPr/>
          <p:nvPr/>
        </p:nvCxnSpPr>
        <p:spPr>
          <a:xfrm>
            <a:off x="6224164" y="101600"/>
            <a:ext cx="0" cy="66294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830691F-C29B-6842-E1E6-0F8E1B08E370}"/>
              </a:ext>
            </a:extLst>
          </p:cNvPr>
          <p:cNvSpPr txBox="1"/>
          <p:nvPr/>
        </p:nvSpPr>
        <p:spPr>
          <a:xfrm>
            <a:off x="6478227" y="1023471"/>
            <a:ext cx="628552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INLA (</a:t>
            </a:r>
            <a:r>
              <a:rPr lang="en-US" sz="2000" b="1" dirty="0" err="1"/>
              <a:t>Besag</a:t>
            </a:r>
            <a:r>
              <a:rPr lang="en-US" sz="2000" b="1" dirty="0"/>
              <a:t> + </a:t>
            </a:r>
            <a:r>
              <a:rPr lang="en-US" sz="2000" b="1" dirty="0" err="1"/>
              <a:t>Heterogenidad</a:t>
            </a:r>
            <a:r>
              <a:rPr lang="en-US" sz="2000" b="1" dirty="0"/>
              <a:t>)</a:t>
            </a:r>
            <a:endParaRPr lang="es-CO" sz="2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CE8F55-7861-31E1-1D0D-AB1E415D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3" y="1877651"/>
            <a:ext cx="6037412" cy="41774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6FF6D22-1065-1411-4DE5-6054F872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6" y="1877652"/>
            <a:ext cx="5690509" cy="417749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FEE2381-CA1C-BE93-96B7-73288BB53F55}"/>
              </a:ext>
            </a:extLst>
          </p:cNvPr>
          <p:cNvCxnSpPr/>
          <p:nvPr/>
        </p:nvCxnSpPr>
        <p:spPr>
          <a:xfrm>
            <a:off x="384860" y="4032173"/>
            <a:ext cx="13888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28EF72C-78DA-EB6F-F330-9CE50026F7F3}"/>
              </a:ext>
            </a:extLst>
          </p:cNvPr>
          <p:cNvCxnSpPr/>
          <p:nvPr/>
        </p:nvCxnSpPr>
        <p:spPr>
          <a:xfrm>
            <a:off x="6478227" y="4054207"/>
            <a:ext cx="14979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736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631C5-06DB-49B8-926D-67A8715E8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A8C563D9-F567-CE5A-49C5-1D977C6C27A0}"/>
              </a:ext>
            </a:extLst>
          </p:cNvPr>
          <p:cNvSpPr txBox="1">
            <a:spLocks/>
          </p:cNvSpPr>
          <p:nvPr/>
        </p:nvSpPr>
        <p:spPr>
          <a:xfrm>
            <a:off x="384860" y="184805"/>
            <a:ext cx="11678609" cy="75546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2400" dirty="0" err="1"/>
              <a:t>Regresión</a:t>
            </a:r>
            <a:r>
              <a:rPr lang="en-US" sz="2400" dirty="0"/>
              <a:t> </a:t>
            </a:r>
            <a:r>
              <a:rPr lang="en-US" sz="2400" dirty="0" err="1"/>
              <a:t>logística</a:t>
            </a:r>
            <a:r>
              <a:rPr lang="en-US" sz="24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0B4B187-AD6D-08CC-FA43-F44631B3DC0A}"/>
              </a:ext>
            </a:extLst>
          </p:cNvPr>
          <p:cNvSpPr txBox="1"/>
          <p:nvPr/>
        </p:nvSpPr>
        <p:spPr>
          <a:xfrm>
            <a:off x="460965" y="1023719"/>
            <a:ext cx="628552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CO" sz="2000" b="1" dirty="0"/>
              <a:t>INLA (BYM)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7A2D9A5-342B-7A31-B22C-30101757F8E3}"/>
              </a:ext>
            </a:extLst>
          </p:cNvPr>
          <p:cNvCxnSpPr/>
          <p:nvPr/>
        </p:nvCxnSpPr>
        <p:spPr>
          <a:xfrm>
            <a:off x="6224164" y="101600"/>
            <a:ext cx="0" cy="66294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A96CE43-8E87-E545-46E2-86B813CCA22D}"/>
              </a:ext>
            </a:extLst>
          </p:cNvPr>
          <p:cNvSpPr txBox="1"/>
          <p:nvPr/>
        </p:nvSpPr>
        <p:spPr>
          <a:xfrm>
            <a:off x="6478227" y="1023471"/>
            <a:ext cx="628552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INLA (BYM + </a:t>
            </a:r>
            <a:r>
              <a:rPr lang="en-US" sz="2000" b="1" dirty="0" err="1"/>
              <a:t>Heterogenidad</a:t>
            </a:r>
            <a:r>
              <a:rPr lang="en-US" sz="2000" b="1" dirty="0"/>
              <a:t>)</a:t>
            </a:r>
            <a:endParaRPr lang="es-CO" sz="2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72750E-CB71-1A05-3902-361447ED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6" y="1733897"/>
            <a:ext cx="5922418" cy="42097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5FEC85-415C-DB81-8A8E-785F0D65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70" y="1733897"/>
            <a:ext cx="5607494" cy="4289376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A179708-8498-2D63-E116-2DBCF0E200D5}"/>
              </a:ext>
            </a:extLst>
          </p:cNvPr>
          <p:cNvCxnSpPr/>
          <p:nvPr/>
        </p:nvCxnSpPr>
        <p:spPr>
          <a:xfrm>
            <a:off x="384860" y="3866920"/>
            <a:ext cx="1201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95D55E6-0011-3D0D-7830-4EDC442E1F4C}"/>
              </a:ext>
            </a:extLst>
          </p:cNvPr>
          <p:cNvCxnSpPr>
            <a:stCxn id="8" idx="1"/>
          </p:cNvCxnSpPr>
          <p:nvPr/>
        </p:nvCxnSpPr>
        <p:spPr>
          <a:xfrm>
            <a:off x="6379870" y="3878585"/>
            <a:ext cx="1596342" cy="213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70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821034-F5BB-CDF4-C447-EC0041E93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A898F2BC-6C37-59D8-69DD-75A66EA1964D}"/>
              </a:ext>
            </a:extLst>
          </p:cNvPr>
          <p:cNvSpPr txBox="1">
            <a:spLocks/>
          </p:cNvSpPr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Resumen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C95EB58-1658-C62F-3B1A-40BD6DA0E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49587"/>
              </p:ext>
            </p:extLst>
          </p:nvPr>
        </p:nvGraphicFramePr>
        <p:xfrm>
          <a:off x="1181100" y="2008641"/>
          <a:ext cx="11105858" cy="4303403"/>
        </p:xfrm>
        <a:graphic>
          <a:graphicData uri="http://schemas.openxmlformats.org/drawingml/2006/table">
            <a:tbl>
              <a:tblPr/>
              <a:tblGrid>
                <a:gridCol w="1816100">
                  <a:extLst>
                    <a:ext uri="{9D8B030D-6E8A-4147-A177-3AD203B41FA5}">
                      <a16:colId xmlns:a16="http://schemas.microsoft.com/office/drawing/2014/main" val="489433010"/>
                    </a:ext>
                  </a:extLst>
                </a:gridCol>
                <a:gridCol w="1353641">
                  <a:extLst>
                    <a:ext uri="{9D8B030D-6E8A-4147-A177-3AD203B41FA5}">
                      <a16:colId xmlns:a16="http://schemas.microsoft.com/office/drawing/2014/main" val="1543109971"/>
                    </a:ext>
                  </a:extLst>
                </a:gridCol>
                <a:gridCol w="919659">
                  <a:extLst>
                    <a:ext uri="{9D8B030D-6E8A-4147-A177-3AD203B41FA5}">
                      <a16:colId xmlns:a16="http://schemas.microsoft.com/office/drawing/2014/main" val="12301370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759306716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1013698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4714144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62251336"/>
                    </a:ext>
                  </a:extLst>
                </a:gridCol>
                <a:gridCol w="3600158">
                  <a:extLst>
                    <a:ext uri="{9D8B030D-6E8A-4147-A177-3AD203B41FA5}">
                      <a16:colId xmlns:a16="http://schemas.microsoft.com/office/drawing/2014/main" val="4205247396"/>
                    </a:ext>
                  </a:extLst>
                </a:gridCol>
              </a:tblGrid>
              <a:tr h="4455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Modelo</a:t>
                      </a:r>
                      <a:endParaRPr lang="es-CO" sz="2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Depend</a:t>
                      </a:r>
                      <a:r>
                        <a:rPr lang="es-CO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es-CO" sz="2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Heterog</a:t>
                      </a:r>
                      <a:r>
                        <a:rPr lang="es-CO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es-CO" sz="2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DIC</a:t>
                      </a:r>
                      <a:endParaRPr lang="es-CO" sz="2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WAIC</a:t>
                      </a:r>
                      <a:endParaRPr lang="es-CO" sz="2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p.d</a:t>
                      </a:r>
                      <a:endParaRPr lang="es-CO" sz="2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Marginal log-</a:t>
                      </a:r>
                      <a:r>
                        <a:rPr lang="es-CO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lik</a:t>
                      </a:r>
                      <a:r>
                        <a:rPr lang="es-CO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es-CO" sz="2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Notas</a:t>
                      </a:r>
                      <a:endParaRPr lang="es-CO" sz="2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974098"/>
                  </a:ext>
                </a:extLst>
              </a:tr>
              <a:tr h="24805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GLM (Modelo logístico clásico)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1025.3 (AIC)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Modelo base sin efectos aleatorios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508099"/>
                  </a:ext>
                </a:extLst>
              </a:tr>
              <a:tr h="4455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CARBayes</a:t>
                      </a: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(sin efectos aleatorios)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1024.1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10.34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-512.08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Modelo Bayesiano clásico con MCMC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480183"/>
                  </a:ext>
                </a:extLst>
              </a:tr>
              <a:tr h="4455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CARBayes</a:t>
                      </a: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ICAR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SÍ (Leroux, rho=1)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912.36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239.51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-478.48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Mejor DIC; fuerte dependencia espacial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91335"/>
                  </a:ext>
                </a:extLst>
              </a:tr>
              <a:tr h="24805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CARBayes</a:t>
                      </a: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BYM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Sí (BYM)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Sí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685.37</a:t>
                      </a:r>
                      <a:endParaRPr lang="es-CO" sz="2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342.68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-552.08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DIC más bajo de todos los modelos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213881"/>
                  </a:ext>
                </a:extLst>
              </a:tr>
              <a:tr h="4455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INLA (Regresión logística sin efectos)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1025.01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1024.99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10.83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-553.48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921666"/>
                  </a:ext>
                </a:extLst>
              </a:tr>
              <a:tr h="24805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INLA (Heterogeneidad)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Sí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1003.2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1003.5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26.13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-554.75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872999"/>
                  </a:ext>
                </a:extLst>
              </a:tr>
              <a:tr h="24805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INLA (Besag)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Sí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1024.96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1024.96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10.83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-1412.23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31498"/>
                  </a:ext>
                </a:extLst>
              </a:tr>
              <a:tr h="24805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INLA (Besag + Heterogenidad)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Sí 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Sí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1003.22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1003.2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26.34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-1413.53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153709"/>
                  </a:ext>
                </a:extLst>
              </a:tr>
              <a:tr h="32266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INLA (BYM)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Sí 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1024.36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1024.56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11.25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-384.45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214202"/>
                  </a:ext>
                </a:extLst>
              </a:tr>
              <a:tr h="24805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INLA (BYM + Heterogeneidad)</a:t>
                      </a:r>
                      <a:endParaRPr lang="es-CO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Sí 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Sí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1002.03</a:t>
                      </a:r>
                      <a:endParaRPr lang="es-CO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1002.19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26.61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-385.78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Mejor WAIC entre modelos INLA</a:t>
                      </a:r>
                      <a:endParaRPr lang="es-CO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1" marR="7481" marT="74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247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21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49;p15">
            <a:extLst>
              <a:ext uri="{FF2B5EF4-FFF2-40B4-BE49-F238E27FC236}">
                <a16:creationId xmlns:a16="http://schemas.microsoft.com/office/drawing/2014/main" id="{02666311-7E53-E42A-087A-7389A666FF73}"/>
              </a:ext>
            </a:extLst>
          </p:cNvPr>
          <p:cNvSpPr txBox="1">
            <a:spLocks/>
          </p:cNvSpPr>
          <p:nvPr/>
        </p:nvSpPr>
        <p:spPr>
          <a:xfrm>
            <a:off x="838199" y="347665"/>
            <a:ext cx="6763439" cy="64385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Resumen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coeficientes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1F6A47D-0385-DB4D-5933-0EF179596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428954"/>
              </p:ext>
            </p:extLst>
          </p:nvPr>
        </p:nvGraphicFramePr>
        <p:xfrm>
          <a:off x="212365" y="991519"/>
          <a:ext cx="11979635" cy="5549058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243449">
                  <a:extLst>
                    <a:ext uri="{9D8B030D-6E8A-4147-A177-3AD203B41FA5}">
                      <a16:colId xmlns:a16="http://schemas.microsoft.com/office/drawing/2014/main" val="2321476132"/>
                    </a:ext>
                  </a:extLst>
                </a:gridCol>
                <a:gridCol w="681219">
                  <a:extLst>
                    <a:ext uri="{9D8B030D-6E8A-4147-A177-3AD203B41FA5}">
                      <a16:colId xmlns:a16="http://schemas.microsoft.com/office/drawing/2014/main" val="2621207024"/>
                    </a:ext>
                  </a:extLst>
                </a:gridCol>
                <a:gridCol w="797116">
                  <a:extLst>
                    <a:ext uri="{9D8B030D-6E8A-4147-A177-3AD203B41FA5}">
                      <a16:colId xmlns:a16="http://schemas.microsoft.com/office/drawing/2014/main" val="265374619"/>
                    </a:ext>
                  </a:extLst>
                </a:gridCol>
                <a:gridCol w="603953">
                  <a:extLst>
                    <a:ext uri="{9D8B030D-6E8A-4147-A177-3AD203B41FA5}">
                      <a16:colId xmlns:a16="http://schemas.microsoft.com/office/drawing/2014/main" val="3526727912"/>
                    </a:ext>
                  </a:extLst>
                </a:gridCol>
                <a:gridCol w="974183">
                  <a:extLst>
                    <a:ext uri="{9D8B030D-6E8A-4147-A177-3AD203B41FA5}">
                      <a16:colId xmlns:a16="http://schemas.microsoft.com/office/drawing/2014/main" val="824041799"/>
                    </a:ext>
                  </a:extLst>
                </a:gridCol>
                <a:gridCol w="1002085">
                  <a:extLst>
                    <a:ext uri="{9D8B030D-6E8A-4147-A177-3AD203B41FA5}">
                      <a16:colId xmlns:a16="http://schemas.microsoft.com/office/drawing/2014/main" val="2758237619"/>
                    </a:ext>
                  </a:extLst>
                </a:gridCol>
                <a:gridCol w="1047156">
                  <a:extLst>
                    <a:ext uri="{9D8B030D-6E8A-4147-A177-3AD203B41FA5}">
                      <a16:colId xmlns:a16="http://schemas.microsoft.com/office/drawing/2014/main" val="4259554759"/>
                    </a:ext>
                  </a:extLst>
                </a:gridCol>
                <a:gridCol w="1008524">
                  <a:extLst>
                    <a:ext uri="{9D8B030D-6E8A-4147-A177-3AD203B41FA5}">
                      <a16:colId xmlns:a16="http://schemas.microsoft.com/office/drawing/2014/main" val="566669408"/>
                    </a:ext>
                  </a:extLst>
                </a:gridCol>
                <a:gridCol w="884040">
                  <a:extLst>
                    <a:ext uri="{9D8B030D-6E8A-4147-A177-3AD203B41FA5}">
                      <a16:colId xmlns:a16="http://schemas.microsoft.com/office/drawing/2014/main" val="127695541"/>
                    </a:ext>
                  </a:extLst>
                </a:gridCol>
                <a:gridCol w="684437">
                  <a:extLst>
                    <a:ext uri="{9D8B030D-6E8A-4147-A177-3AD203B41FA5}">
                      <a16:colId xmlns:a16="http://schemas.microsoft.com/office/drawing/2014/main" val="4112372240"/>
                    </a:ext>
                  </a:extLst>
                </a:gridCol>
                <a:gridCol w="1020328">
                  <a:extLst>
                    <a:ext uri="{9D8B030D-6E8A-4147-A177-3AD203B41FA5}">
                      <a16:colId xmlns:a16="http://schemas.microsoft.com/office/drawing/2014/main" val="3131542581"/>
                    </a:ext>
                  </a:extLst>
                </a:gridCol>
                <a:gridCol w="962379">
                  <a:extLst>
                    <a:ext uri="{9D8B030D-6E8A-4147-A177-3AD203B41FA5}">
                      <a16:colId xmlns:a16="http://schemas.microsoft.com/office/drawing/2014/main" val="619385113"/>
                    </a:ext>
                  </a:extLst>
                </a:gridCol>
                <a:gridCol w="1070766">
                  <a:extLst>
                    <a:ext uri="{9D8B030D-6E8A-4147-A177-3AD203B41FA5}">
                      <a16:colId xmlns:a16="http://schemas.microsoft.com/office/drawing/2014/main" val="163993131"/>
                    </a:ext>
                  </a:extLst>
                </a:gridCol>
              </a:tblGrid>
              <a:tr h="243831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gridSpan="1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Variables significativas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3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3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3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3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3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341258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Modelo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Depend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Heterog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Elev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_  media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Temp_media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_ anual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Precip_media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_ anual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Rango_medio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_ diurno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Precip_mes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_</a:t>
                      </a:r>
                    </a:p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lluvioso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Precip_mes</a:t>
                      </a:r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_ seco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Isotermalidad</a:t>
                      </a:r>
                      <a:endParaRPr lang="es-CO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Estacionalidad_temp</a:t>
                      </a:r>
                      <a:endParaRPr lang="es-CO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Rango_anual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_ </a:t>
                      </a: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temp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Estacionalidad_precip</a:t>
                      </a:r>
                      <a:endParaRPr lang="es-CO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435039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GLM (Modelo logístico clásico)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***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041823"/>
                  </a:ext>
                </a:extLst>
              </a:tr>
              <a:tr h="603476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CARBayes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(sin efectos aleatorios)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143963"/>
                  </a:ext>
                </a:extLst>
              </a:tr>
              <a:tr h="603476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CARBayes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ICAR </a:t>
                      </a:r>
                    </a:p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Leroux, rho=1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SÍ 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666664"/>
                  </a:ext>
                </a:extLst>
              </a:tr>
              <a:tr h="243831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CARBayes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BYM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Sí (BYM)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Sí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962638"/>
                  </a:ext>
                </a:extLst>
              </a:tr>
              <a:tr h="603476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INLA (Regresión logística sin efectos)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71699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INLA (Heterogeneidad)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Sí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944202"/>
                  </a:ext>
                </a:extLst>
              </a:tr>
              <a:tr h="3576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INLA (</a:t>
                      </a: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Besag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Sí (Besag)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822288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INLA (</a:t>
                      </a: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Besag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+ </a:t>
                      </a: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Heterogenidad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Sí (</a:t>
                      </a:r>
                      <a:r>
                        <a:rPr lang="es-CO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Besag</a:t>
                      </a: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Sí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049618"/>
                  </a:ext>
                </a:extLst>
              </a:tr>
              <a:tr h="243831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INLA (BYM)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Sí (BYM)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185718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INLA (BYM + Heterogeneidad)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Sí (BYM)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Sí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146421"/>
                  </a:ext>
                </a:extLst>
              </a:tr>
              <a:tr h="423653">
                <a:tc gridSpan="8"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Signo de </a:t>
                      </a:r>
                      <a:r>
                        <a:rPr lang="en-US" sz="20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coeficiente</a:t>
                      </a:r>
                      <a:endParaRPr lang="es-CO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6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600" b="0" i="0" u="none" strike="noStrike" kern="120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s-CO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-</a:t>
                      </a:r>
                      <a:endParaRPr lang="es-CO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+</a:t>
                      </a:r>
                      <a:endParaRPr lang="es-CO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+</a:t>
                      </a:r>
                      <a:endParaRPr lang="es-CO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s-CO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s-CO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2441" marT="16274" marB="5424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288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52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DD14-AD2F-A10A-6975-A811F9F48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15">
            <a:extLst>
              <a:ext uri="{FF2B5EF4-FFF2-40B4-BE49-F238E27FC236}">
                <a16:creationId xmlns:a16="http://schemas.microsoft.com/office/drawing/2014/main" id="{FB002717-A93B-70C6-8A91-05BC2B773468}"/>
              </a:ext>
            </a:extLst>
          </p:cNvPr>
          <p:cNvSpPr txBox="1">
            <a:spLocks/>
          </p:cNvSpPr>
          <p:nvPr/>
        </p:nvSpPr>
        <p:spPr>
          <a:xfrm>
            <a:off x="460965" y="315251"/>
            <a:ext cx="11270070" cy="66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s-CO" sz="3200" dirty="0"/>
              <a:t>Generalidades del Balso</a:t>
            </a:r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951C3E4-36FE-104E-D0A6-6222C1C0EB90}"/>
              </a:ext>
            </a:extLst>
          </p:cNvPr>
          <p:cNvSpPr txBox="1"/>
          <p:nvPr/>
        </p:nvSpPr>
        <p:spPr>
          <a:xfrm>
            <a:off x="5361939" y="3540702"/>
            <a:ext cx="47606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i="1" dirty="0" err="1"/>
              <a:t>Ochroma</a:t>
            </a:r>
            <a:r>
              <a:rPr lang="es-CO" sz="2000" b="1" i="1" dirty="0"/>
              <a:t> </a:t>
            </a:r>
            <a:r>
              <a:rPr lang="es-CO" sz="2000" b="1" i="1" dirty="0" err="1"/>
              <a:t>pyramidale</a:t>
            </a:r>
            <a:r>
              <a:rPr lang="es-CO" sz="2000" b="1" i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Garet 2"/>
              </a:rPr>
              <a:t>Altura 25-30m , DAP 1.2m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/>
              <a:t>Madera blanda (0.10–0.30 g/cm³)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/>
              <a:t>Puede desarrollarse entre:</a:t>
            </a:r>
          </a:p>
          <a:p>
            <a:r>
              <a:rPr lang="es-CO" sz="2000" dirty="0"/>
              <a:t>	Elevación (0 y 1800 msnm)</a:t>
            </a:r>
          </a:p>
          <a:p>
            <a:r>
              <a:rPr lang="es-CO" sz="2000" dirty="0"/>
              <a:t>	Temperatura (20–28 °C)</a:t>
            </a:r>
          </a:p>
          <a:p>
            <a:r>
              <a:rPr lang="es-CO" sz="2000" dirty="0"/>
              <a:t>	Precipitación (2500 mm)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DC6D816-DB7E-6013-9EE7-0F5F8300F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39" y="1135207"/>
            <a:ext cx="5625323" cy="224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F31B9A-62AC-26C3-34E7-E847F588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5" y="978568"/>
            <a:ext cx="4564090" cy="56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25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FB6D3A2-3D43-41C6-1F27-BC4D4160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4" y="2894148"/>
            <a:ext cx="3859926" cy="38404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438355E-6158-FC28-E3E1-A3F2210E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517" y="57996"/>
            <a:ext cx="3859925" cy="38404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810C131-4F94-B10C-4077-9A234F38CDA0}"/>
              </a:ext>
            </a:extLst>
          </p:cNvPr>
          <p:cNvSpPr txBox="1"/>
          <p:nvPr/>
        </p:nvSpPr>
        <p:spPr>
          <a:xfrm>
            <a:off x="367976" y="1306200"/>
            <a:ext cx="8438751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es-CO" b="1" dirty="0"/>
              <a:t>1. A menor precipitación en el mes más seco </a:t>
            </a:r>
            <a:r>
              <a:rPr lang="es-CO" b="1" dirty="0">
                <a:sym typeface="Wingdings" panose="05000000000000000000" pitchFamily="2" charset="2"/>
              </a:rPr>
              <a:t> </a:t>
            </a:r>
            <a:r>
              <a:rPr lang="es-CO" b="1" dirty="0"/>
              <a:t>mayor probabilidad del evento</a:t>
            </a:r>
          </a:p>
          <a:p>
            <a:pPr marL="342900" marR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dirty="0"/>
              <a:t>Especie de zonas bajas, con resistencia a déficit hídrico</a:t>
            </a:r>
          </a:p>
        </p:txBody>
      </p:sp>
      <p:sp>
        <p:nvSpPr>
          <p:cNvPr id="4" name="Google Shape;49;p15">
            <a:extLst>
              <a:ext uri="{FF2B5EF4-FFF2-40B4-BE49-F238E27FC236}">
                <a16:creationId xmlns:a16="http://schemas.microsoft.com/office/drawing/2014/main" id="{FC2BA812-F2CE-EB29-9C11-AB1D3019AC5B}"/>
              </a:ext>
            </a:extLst>
          </p:cNvPr>
          <p:cNvSpPr txBox="1">
            <a:spLocks/>
          </p:cNvSpPr>
          <p:nvPr/>
        </p:nvSpPr>
        <p:spPr>
          <a:xfrm>
            <a:off x="2512762" y="233534"/>
            <a:ext cx="6763439" cy="64385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Ideas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6BB07E-5A13-FAE7-3BE8-9F900DADB072}"/>
              </a:ext>
            </a:extLst>
          </p:cNvPr>
          <p:cNvSpPr txBox="1"/>
          <p:nvPr/>
        </p:nvSpPr>
        <p:spPr>
          <a:xfrm>
            <a:off x="3974298" y="4645948"/>
            <a:ext cx="8092811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es-CO" b="1" dirty="0"/>
              <a:t>2. A mayor </a:t>
            </a:r>
            <a:r>
              <a:rPr lang="es-CO" b="1" dirty="0" err="1"/>
              <a:t>isotermalidad</a:t>
            </a:r>
            <a:r>
              <a:rPr lang="es-CO" b="1" dirty="0"/>
              <a:t> </a:t>
            </a:r>
            <a:r>
              <a:rPr lang="es-CO" b="1" dirty="0">
                <a:sym typeface="Wingdings" panose="05000000000000000000" pitchFamily="2" charset="2"/>
              </a:rPr>
              <a:t></a:t>
            </a:r>
            <a:r>
              <a:rPr lang="es-CO" b="1" dirty="0"/>
              <a:t> mayor probabilidad del evento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dirty="0"/>
              <a:t>La variación diaria de la temperatura es ligeramente mayor que la variación anual. Poca estacionalidad. La especie es SUSCEPTIBLE A HELADAS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C0F5A0-F4BD-B27F-C68D-E1C6565DC4FF}"/>
              </a:ext>
            </a:extLst>
          </p:cNvPr>
          <p:cNvSpPr txBox="1"/>
          <p:nvPr/>
        </p:nvSpPr>
        <p:spPr>
          <a:xfrm>
            <a:off x="8762309" y="3757209"/>
            <a:ext cx="3348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Precipitación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mes</a:t>
            </a:r>
            <a:r>
              <a:rPr lang="en-US" sz="1400" dirty="0"/>
              <a:t> </a:t>
            </a:r>
            <a:r>
              <a:rPr lang="en-US" sz="1400" dirty="0" err="1"/>
              <a:t>más</a:t>
            </a:r>
            <a:r>
              <a:rPr lang="en-US" sz="1400" dirty="0"/>
              <a:t> seco</a:t>
            </a:r>
            <a:endParaRPr lang="es-CO" sz="1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B5A422-1A27-213D-CEFD-054848465823}"/>
              </a:ext>
            </a:extLst>
          </p:cNvPr>
          <p:cNvSpPr txBox="1"/>
          <p:nvPr/>
        </p:nvSpPr>
        <p:spPr>
          <a:xfrm>
            <a:off x="1193943" y="6470577"/>
            <a:ext cx="3348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Isotermalidad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44308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63B88-6093-1E45-F5C1-EA125B969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873219A-7EE6-EFB0-CC84-22FE6ECA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3" y="2932337"/>
            <a:ext cx="3556155" cy="35382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D691FE-217D-5286-FCE2-5F0831D3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902" y="70617"/>
            <a:ext cx="3859925" cy="38404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A410143-1E24-A03C-E71B-BF9A55F57421}"/>
              </a:ext>
            </a:extLst>
          </p:cNvPr>
          <p:cNvSpPr txBox="1"/>
          <p:nvPr/>
        </p:nvSpPr>
        <p:spPr>
          <a:xfrm>
            <a:off x="367976" y="1050413"/>
            <a:ext cx="8438751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es-CO" b="1" dirty="0"/>
              <a:t>3. A mayor estacionalidad  en la temperatura(Desviación estándar x 100) </a:t>
            </a:r>
            <a:r>
              <a:rPr lang="es-CO" b="1" dirty="0">
                <a:sym typeface="Wingdings" panose="05000000000000000000" pitchFamily="2" charset="2"/>
              </a:rPr>
              <a:t></a:t>
            </a:r>
            <a:r>
              <a:rPr lang="es-CO" b="1" dirty="0"/>
              <a:t> mayor probabilidad 	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dirty="0"/>
              <a:t>Especie que se favorece por la presencia de una amplia dispersión en la temperatura </a:t>
            </a:r>
          </a:p>
        </p:txBody>
      </p:sp>
      <p:sp>
        <p:nvSpPr>
          <p:cNvPr id="4" name="Google Shape;49;p15">
            <a:extLst>
              <a:ext uri="{FF2B5EF4-FFF2-40B4-BE49-F238E27FC236}">
                <a16:creationId xmlns:a16="http://schemas.microsoft.com/office/drawing/2014/main" id="{E8AC80B9-3EA0-9A83-11B9-09A1870D449A}"/>
              </a:ext>
            </a:extLst>
          </p:cNvPr>
          <p:cNvSpPr txBox="1">
            <a:spLocks/>
          </p:cNvSpPr>
          <p:nvPr/>
        </p:nvSpPr>
        <p:spPr>
          <a:xfrm>
            <a:off x="2512762" y="233534"/>
            <a:ext cx="6763439" cy="64385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Ideas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B7F03F0-0153-6B24-35C4-B2D11102B5DA}"/>
              </a:ext>
            </a:extLst>
          </p:cNvPr>
          <p:cNvSpPr txBox="1"/>
          <p:nvPr/>
        </p:nvSpPr>
        <p:spPr>
          <a:xfrm>
            <a:off x="3974298" y="4645948"/>
            <a:ext cx="8092811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es-CO" b="1" dirty="0"/>
              <a:t>4. Mayor estacionalidad en precipitación (CV) </a:t>
            </a:r>
            <a:r>
              <a:rPr lang="es-CO" b="1" dirty="0">
                <a:sym typeface="Wingdings" panose="05000000000000000000" pitchFamily="2" charset="2"/>
              </a:rPr>
              <a:t> </a:t>
            </a:r>
            <a:r>
              <a:rPr lang="es-CO" b="1" dirty="0"/>
              <a:t>disminuye la probabilidad</a:t>
            </a:r>
          </a:p>
          <a:p>
            <a:pPr marR="0">
              <a:lnSpc>
                <a:spcPct val="150000"/>
              </a:lnSpc>
            </a:pPr>
            <a:r>
              <a:rPr lang="es-CO" dirty="0"/>
              <a:t>Indica la variabilidad de lluvias a los largo del año. Altos CV, sugieres diferencias grandes entre Periodos de lluvia Versus Periodo de sequía (Alta estacionalidad). Susceptible </a:t>
            </a:r>
            <a:r>
              <a:rPr lang="es-CO"/>
              <a:t>a inundaciones</a:t>
            </a:r>
            <a:r>
              <a:rPr lang="es-CO" dirty="0"/>
              <a:t>.</a:t>
            </a:r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47EA18-BDC4-75C2-2976-941970300CDB}"/>
              </a:ext>
            </a:extLst>
          </p:cNvPr>
          <p:cNvSpPr txBox="1"/>
          <p:nvPr/>
        </p:nvSpPr>
        <p:spPr>
          <a:xfrm>
            <a:off x="8762309" y="3757209"/>
            <a:ext cx="3348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Estacionalidad</a:t>
            </a:r>
            <a:r>
              <a:rPr lang="en-US" sz="1400" dirty="0"/>
              <a:t> de la </a:t>
            </a:r>
            <a:r>
              <a:rPr lang="en-US" sz="1400" dirty="0" err="1"/>
              <a:t>temperatura</a:t>
            </a:r>
            <a:endParaRPr lang="es-CO" sz="1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F1F7E04-B9A4-6C0C-644B-AA70AF1D4F1A}"/>
              </a:ext>
            </a:extLst>
          </p:cNvPr>
          <p:cNvSpPr txBox="1"/>
          <p:nvPr/>
        </p:nvSpPr>
        <p:spPr>
          <a:xfrm>
            <a:off x="1193943" y="6470577"/>
            <a:ext cx="3348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Estacionalidad</a:t>
            </a:r>
            <a:r>
              <a:rPr lang="en-US" sz="1400" dirty="0"/>
              <a:t> de la </a:t>
            </a:r>
            <a:r>
              <a:rPr lang="en-US" sz="1400" dirty="0" err="1"/>
              <a:t>precipitación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773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F35F8F-E767-8F01-0F51-ADAD88299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E1547A6-E822-93F2-D302-2E9864F5A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F640DDB9-8518-3D4D-F55E-05BC877B0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E2437B14-1DEA-5279-40AB-4EB1C223CE0D}"/>
              </a:ext>
            </a:extLst>
          </p:cNvPr>
          <p:cNvSpPr txBox="1">
            <a:spLocks/>
          </p:cNvSpPr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Mejor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CO" sz="3600" b="0" dirty="0">
                <a:solidFill>
                  <a:srgbClr val="000000"/>
                </a:solidFill>
                <a:latin typeface="Aptos Narrow" panose="020B0004020202020204" pitchFamily="34" charset="0"/>
              </a:rPr>
              <a:t>INLA (BYM + Heterogeneidad)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0C55915D-0AAE-3905-B476-C7F5EC1FB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Mapa&#10;&#10;El contenido generado por IA puede ser incorrecto.">
            <a:extLst>
              <a:ext uri="{FF2B5EF4-FFF2-40B4-BE49-F238E27FC236}">
                <a16:creationId xmlns:a16="http://schemas.microsoft.com/office/drawing/2014/main" id="{A4E17C12-9660-AD89-C230-B3BBAA36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/>
          <a:stretch>
            <a:fillRect/>
          </a:stretch>
        </p:blipFill>
        <p:spPr>
          <a:xfrm>
            <a:off x="218984" y="2194657"/>
            <a:ext cx="5607494" cy="44773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AB1F0A7-D97B-5687-5585-509199951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37" y="1581691"/>
            <a:ext cx="5607494" cy="4289376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22C2EBD-1BBB-9115-0A5F-C867A8779F2C}"/>
              </a:ext>
            </a:extLst>
          </p:cNvPr>
          <p:cNvCxnSpPr>
            <a:stCxn id="6" idx="1"/>
          </p:cNvCxnSpPr>
          <p:nvPr/>
        </p:nvCxnSpPr>
        <p:spPr>
          <a:xfrm flipV="1">
            <a:off x="6049137" y="3723701"/>
            <a:ext cx="1464367" cy="2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B64EF1B-95A9-534A-6769-ADADC5FA7586}"/>
              </a:ext>
            </a:extLst>
          </p:cNvPr>
          <p:cNvCxnSpPr/>
          <p:nvPr/>
        </p:nvCxnSpPr>
        <p:spPr>
          <a:xfrm>
            <a:off x="6049137" y="2655065"/>
            <a:ext cx="560749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CA8B137-0B48-A96D-AA91-A533DD9B2658}"/>
              </a:ext>
            </a:extLst>
          </p:cNvPr>
          <p:cNvCxnSpPr/>
          <p:nvPr/>
        </p:nvCxnSpPr>
        <p:spPr>
          <a:xfrm>
            <a:off x="6047299" y="2895601"/>
            <a:ext cx="560749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8F3C8-8155-3FA4-9C59-89666C4BA674}"/>
              </a:ext>
            </a:extLst>
          </p:cNvPr>
          <p:cNvCxnSpPr/>
          <p:nvPr/>
        </p:nvCxnSpPr>
        <p:spPr>
          <a:xfrm>
            <a:off x="6056478" y="3125120"/>
            <a:ext cx="560749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440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33498AD6-05B2-BFAE-6B26-D6005C851130}"/>
              </a:ext>
            </a:extLst>
          </p:cNvPr>
          <p:cNvSpPr txBox="1">
            <a:spLocks/>
          </p:cNvSpPr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s-CO" sz="3600" b="0" kern="1200" dirty="0">
                <a:solidFill>
                  <a:srgbClr val="000000"/>
                </a:solidFill>
                <a:latin typeface="Aptos Narrow" panose="020B0004020202020204" pitchFamily="34" charset="0"/>
                <a:ea typeface="+mj-ea"/>
                <a:cs typeface="+mj-cs"/>
              </a:rPr>
              <a:t>Conclusiones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B2C6B60-B772-9CB0-B973-299C93AB40CD}"/>
              </a:ext>
            </a:extLst>
          </p:cNvPr>
          <p:cNvSpPr txBox="1"/>
          <p:nvPr/>
        </p:nvSpPr>
        <p:spPr>
          <a:xfrm>
            <a:off x="484742" y="1252538"/>
            <a:ext cx="1142449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/>
              <a:t>Se identificó </a:t>
            </a:r>
            <a:r>
              <a:rPr lang="es-CO" sz="2000" dirty="0" err="1"/>
              <a:t>sobremuestreo</a:t>
            </a:r>
            <a:r>
              <a:rPr lang="es-CO" sz="2000" dirty="0"/>
              <a:t> por municipio, lo que genera </a:t>
            </a:r>
            <a:r>
              <a:rPr lang="es-CO" sz="2000" dirty="0" err="1"/>
              <a:t>sobredispersión</a:t>
            </a:r>
            <a:r>
              <a:rPr lang="es-CO" sz="2000" dirty="0"/>
              <a:t> en los datos de conteo. Sin embargo, al tratarse de datos reales y disponibles, es importante comprender su patrón actual de distribución espacial, especialmente para apoyar decisiones sobre dónde establecer plantaciones de balso en Colombia.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/>
              <a:t>La regresión logística se presenta como una alternativa robusta para controlar el efecto del </a:t>
            </a:r>
            <a:r>
              <a:rPr lang="es-CO" sz="2000" dirty="0" err="1"/>
              <a:t>sobremuestreo</a:t>
            </a:r>
            <a:r>
              <a:rPr lang="es-CO" sz="2000" dirty="0"/>
              <a:t> en presencia/ausencia.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/>
              <a:t>De acuerdo con los distintos modelos evaluados, las variables que mejor explican la presencia de balso son:</a:t>
            </a:r>
          </a:p>
          <a:p>
            <a:pPr marL="800100" lvl="1" indent="-342900">
              <a:buFontTx/>
              <a:buChar char="-"/>
            </a:pPr>
            <a:r>
              <a:rPr lang="es-CO" sz="2000" dirty="0"/>
              <a:t>Precipitación en el mes más seco</a:t>
            </a:r>
          </a:p>
          <a:p>
            <a:pPr marL="800100" lvl="1" indent="-342900">
              <a:buFontTx/>
              <a:buChar char="-"/>
            </a:pPr>
            <a:r>
              <a:rPr lang="es-CO" sz="2000" dirty="0" err="1"/>
              <a:t>Isotermalidad</a:t>
            </a:r>
            <a:endParaRPr lang="es-CO" sz="2000" dirty="0"/>
          </a:p>
          <a:p>
            <a:pPr marL="800100" lvl="1" indent="-342900">
              <a:buFontTx/>
              <a:buChar char="-"/>
            </a:pPr>
            <a:r>
              <a:rPr lang="es-CO" sz="2000" dirty="0"/>
              <a:t>Estacionalidad de la temperatura</a:t>
            </a:r>
          </a:p>
          <a:p>
            <a:pPr marL="800100" lvl="1" indent="-342900">
              <a:buFontTx/>
              <a:buChar char="-"/>
            </a:pPr>
            <a:r>
              <a:rPr lang="es-CO" sz="2000" dirty="0"/>
              <a:t>Estacionalidad de la precipitación</a:t>
            </a:r>
          </a:p>
          <a:p>
            <a:r>
              <a:rPr lang="es-CO" sz="2000" dirty="0"/>
              <a:t>Estos resultados coinciden con los patrones ecológicos conocidos de la especie, que prospera en zonas bajas con déficit hídrico y baja estacionalidad climática.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/>
              <a:t>Se recomienda el uso de modelos que incorporen dependencia y heterogeneidad espacial, ya que presentan mejor ajuste en comparación con modelos sin estructura espacial.</a:t>
            </a:r>
          </a:p>
        </p:txBody>
      </p:sp>
    </p:spTree>
    <p:extLst>
      <p:ext uri="{BB962C8B-B14F-4D97-AF65-F5344CB8AC3E}">
        <p14:creationId xmlns:p14="http://schemas.microsoft.com/office/powerpoint/2010/main" val="334215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9;p15">
            <a:extLst>
              <a:ext uri="{FF2B5EF4-FFF2-40B4-BE49-F238E27FC236}">
                <a16:creationId xmlns:a16="http://schemas.microsoft.com/office/drawing/2014/main" id="{69E36EEB-AED7-AF4C-E78A-4DEE6176EB0B}"/>
              </a:ext>
            </a:extLst>
          </p:cNvPr>
          <p:cNvSpPr txBox="1">
            <a:spLocks/>
          </p:cNvSpPr>
          <p:nvPr/>
        </p:nvSpPr>
        <p:spPr>
          <a:xfrm>
            <a:off x="460965" y="416869"/>
            <a:ext cx="11270070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s-CO" sz="3200" dirty="0"/>
              <a:t>Oportunidades de estudio</a:t>
            </a:r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333592-1C68-7055-BE7E-A2786C7170AC}"/>
              </a:ext>
            </a:extLst>
          </p:cNvPr>
          <p:cNvSpPr txBox="1"/>
          <p:nvPr/>
        </p:nvSpPr>
        <p:spPr>
          <a:xfrm>
            <a:off x="460965" y="149221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/>
              <a:t>Rápido crecimiento</a:t>
            </a:r>
            <a:r>
              <a:rPr lang="es-CO" sz="2000" dirty="0"/>
              <a:t> (Turno 4–6 años)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/>
              <a:t>M</a:t>
            </a:r>
            <a:r>
              <a:rPr lang="en-US" sz="2000" b="1" dirty="0"/>
              <a:t>últiples </a:t>
            </a:r>
            <a:r>
              <a:rPr lang="es-CO" sz="2000" b="1" dirty="0"/>
              <a:t>usos</a:t>
            </a:r>
            <a:r>
              <a:rPr lang="es-CO" sz="2000" dirty="0"/>
              <a:t> (balsas, artesanías, maquetas, pulpa y aislantes acústicos)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/>
              <a:t>Cuenta con incentivos </a:t>
            </a:r>
            <a:r>
              <a:rPr lang="es-CO" sz="2000" dirty="0"/>
              <a:t>de apoyo del gobierno </a:t>
            </a:r>
            <a:r>
              <a:rPr lang="es-CO" sz="2000" b="1" dirty="0"/>
              <a:t>(CIF)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/>
              <a:t>Poca área plantada </a:t>
            </a:r>
            <a:r>
              <a:rPr lang="es-CO" sz="2000" dirty="0"/>
              <a:t>(1.264 ha de Balso, frente a un total nacional de 551.345 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/>
              <a:t>Ecuador como único competidor regional</a:t>
            </a:r>
            <a:endParaRPr lang="es-CO" sz="2000" b="1" dirty="0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D831D48E-7393-0E0E-2F4C-AB0FD7429268}"/>
              </a:ext>
            </a:extLst>
          </p:cNvPr>
          <p:cNvSpPr/>
          <p:nvPr/>
        </p:nvSpPr>
        <p:spPr>
          <a:xfrm>
            <a:off x="6846794" y="376933"/>
            <a:ext cx="4434478" cy="3429000"/>
          </a:xfrm>
          <a:custGeom>
            <a:avLst/>
            <a:gdLst/>
            <a:ahLst/>
            <a:cxnLst/>
            <a:rect l="l" t="t" r="r" b="b"/>
            <a:pathLst>
              <a:path w="5213613" h="2821931">
                <a:moveTo>
                  <a:pt x="0" y="0"/>
                </a:moveTo>
                <a:lnTo>
                  <a:pt x="5213613" y="0"/>
                </a:lnTo>
                <a:lnTo>
                  <a:pt x="5213613" y="2821931"/>
                </a:lnTo>
                <a:lnTo>
                  <a:pt x="0" y="282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EBA7E12-EF35-318F-0ADD-E7F3D8C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853" y="4194305"/>
            <a:ext cx="3608419" cy="22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08986C35-E3E9-C9C6-AF23-631017BE37F5}"/>
              </a:ext>
            </a:extLst>
          </p:cNvPr>
          <p:cNvSpPr/>
          <p:nvPr/>
        </p:nvSpPr>
        <p:spPr>
          <a:xfrm>
            <a:off x="3795226" y="4194305"/>
            <a:ext cx="3608419" cy="2268900"/>
          </a:xfrm>
          <a:custGeom>
            <a:avLst/>
            <a:gdLst/>
            <a:ahLst/>
            <a:cxnLst/>
            <a:rect l="l" t="t" r="r" b="b"/>
            <a:pathLst>
              <a:path w="4553406" h="3415055">
                <a:moveTo>
                  <a:pt x="0" y="0"/>
                </a:moveTo>
                <a:lnTo>
                  <a:pt x="4553406" y="0"/>
                </a:lnTo>
                <a:lnTo>
                  <a:pt x="4553406" y="3415055"/>
                </a:lnTo>
                <a:lnTo>
                  <a:pt x="0" y="3415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133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9626092-6191-24DF-7953-15B9F97B136B}"/>
              </a:ext>
            </a:extLst>
          </p:cNvPr>
          <p:cNvSpPr txBox="1"/>
          <p:nvPr/>
        </p:nvSpPr>
        <p:spPr>
          <a:xfrm>
            <a:off x="460965" y="1023719"/>
            <a:ext cx="628552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CO" sz="2000" dirty="0"/>
              <a:t>Identificar zonas óptimas para el establecimiento de Balso en Colombia</a:t>
            </a:r>
          </a:p>
        </p:txBody>
      </p:sp>
      <p:sp>
        <p:nvSpPr>
          <p:cNvPr id="7" name="Google Shape;49;p15">
            <a:extLst>
              <a:ext uri="{FF2B5EF4-FFF2-40B4-BE49-F238E27FC236}">
                <a16:creationId xmlns:a16="http://schemas.microsoft.com/office/drawing/2014/main" id="{39DC73F3-F30B-DD68-F850-536A45C3244D}"/>
              </a:ext>
            </a:extLst>
          </p:cNvPr>
          <p:cNvSpPr txBox="1">
            <a:spLocks/>
          </p:cNvSpPr>
          <p:nvPr/>
        </p:nvSpPr>
        <p:spPr>
          <a:xfrm>
            <a:off x="460965" y="416869"/>
            <a:ext cx="11270070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s-CO" sz="3200" dirty="0"/>
              <a:t>Problema</a:t>
            </a:r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Google Shape;49;p15">
            <a:extLst>
              <a:ext uri="{FF2B5EF4-FFF2-40B4-BE49-F238E27FC236}">
                <a16:creationId xmlns:a16="http://schemas.microsoft.com/office/drawing/2014/main" id="{3BA262FE-A47E-FEBB-8A28-558EA6981B2C}"/>
              </a:ext>
            </a:extLst>
          </p:cNvPr>
          <p:cNvSpPr txBox="1">
            <a:spLocks/>
          </p:cNvSpPr>
          <p:nvPr/>
        </p:nvSpPr>
        <p:spPr>
          <a:xfrm>
            <a:off x="503772" y="2847749"/>
            <a:ext cx="11270070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s-CO" sz="3200" dirty="0"/>
              <a:t>Objetivo</a:t>
            </a:r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3076391-ECD9-2B3D-B4DA-6F8EF026287B}"/>
              </a:ext>
            </a:extLst>
          </p:cNvPr>
          <p:cNvSpPr txBox="1"/>
          <p:nvPr/>
        </p:nvSpPr>
        <p:spPr>
          <a:xfrm>
            <a:off x="460965" y="3431754"/>
            <a:ext cx="6285523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2000" dirty="0"/>
              <a:t>Comprender los patrones espaciales de la distribución actual de balso para promover su aprovechamiento sostenible.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7C9C06C-3E0B-AD85-1AE5-3B0075E1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95" y="579909"/>
            <a:ext cx="5018631" cy="56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7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C42A9-A741-0DBE-D579-749E5D340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;p15">
            <a:extLst>
              <a:ext uri="{FF2B5EF4-FFF2-40B4-BE49-F238E27FC236}">
                <a16:creationId xmlns:a16="http://schemas.microsoft.com/office/drawing/2014/main" id="{A58E04B3-F872-4AAA-6690-606C5D147C14}"/>
              </a:ext>
            </a:extLst>
          </p:cNvPr>
          <p:cNvSpPr txBox="1">
            <a:spLocks/>
          </p:cNvSpPr>
          <p:nvPr/>
        </p:nvSpPr>
        <p:spPr>
          <a:xfrm>
            <a:off x="460965" y="240407"/>
            <a:ext cx="11270070" cy="5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Clr>
                <a:srgbClr val="000000"/>
              </a:buClr>
              <a:defRPr/>
            </a:pPr>
            <a:r>
              <a:rPr lang="en-US" sz="3200" kern="0" dirty="0">
                <a:solidFill>
                  <a:schemeClr val="tx1"/>
                </a:solidFill>
              </a:rPr>
              <a:t>D</a:t>
            </a:r>
            <a:r>
              <a:rPr lang="es-CO" sz="3200" kern="0" dirty="0" err="1">
                <a:solidFill>
                  <a:schemeClr val="tx1"/>
                </a:solidFill>
              </a:rPr>
              <a:t>atos</a:t>
            </a:r>
            <a:r>
              <a:rPr lang="es-CO" sz="3200" kern="0" dirty="0">
                <a:solidFill>
                  <a:schemeClr val="tx1"/>
                </a:solidFill>
              </a:rPr>
              <a:t> </a:t>
            </a:r>
            <a:endParaRPr lang="en-US" sz="3200" kern="0" dirty="0">
              <a:solidFill>
                <a:schemeClr val="tx1"/>
              </a:solidFill>
            </a:endParaRPr>
          </a:p>
        </p:txBody>
      </p:sp>
      <p:pic>
        <p:nvPicPr>
          <p:cNvPr id="1026" name="Picture 2" descr="GBIF - Global Biodiversity Information Facility | Biblioteca Universidad el  Bosque">
            <a:extLst>
              <a:ext uri="{FF2B5EF4-FFF2-40B4-BE49-F238E27FC236}">
                <a16:creationId xmlns:a16="http://schemas.microsoft.com/office/drawing/2014/main" id="{B6CB565F-5880-4830-E2E2-ADB6E4419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98" y="701564"/>
            <a:ext cx="1967761" cy="130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CCIP">
            <a:extLst>
              <a:ext uri="{FF2B5EF4-FFF2-40B4-BE49-F238E27FC236}">
                <a16:creationId xmlns:a16="http://schemas.microsoft.com/office/drawing/2014/main" id="{7BE30D07-2DF1-5E35-361B-CFE8644E2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t="31511" r="-790" b="28380"/>
          <a:stretch>
            <a:fillRect/>
          </a:stretch>
        </p:blipFill>
        <p:spPr bwMode="auto">
          <a:xfrm>
            <a:off x="4423293" y="983563"/>
            <a:ext cx="3491782" cy="70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F608DA-155D-4A3F-B2CB-2AADEC3D3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387" y="1066921"/>
            <a:ext cx="2002696" cy="5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ADAF027-9E73-2038-328D-E366CB2B7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50" y="2101941"/>
            <a:ext cx="2967788" cy="33696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CAEA6E-81AF-C4D5-1346-39AF85CEA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796" y="2101941"/>
            <a:ext cx="3720776" cy="336964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EFE402-A52B-A739-F35F-999208E28B50}"/>
              </a:ext>
            </a:extLst>
          </p:cNvPr>
          <p:cNvSpPr txBox="1"/>
          <p:nvPr/>
        </p:nvSpPr>
        <p:spPr>
          <a:xfrm>
            <a:off x="4555960" y="1706532"/>
            <a:ext cx="296778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1</a:t>
            </a:r>
            <a:r>
              <a:rPr lang="es-CO" sz="1600" dirty="0"/>
              <a:t>0 variables ambientales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AF00BB-75A9-251F-5156-866093A549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695"/>
          <a:stretch>
            <a:fillRect/>
          </a:stretch>
        </p:blipFill>
        <p:spPr>
          <a:xfrm>
            <a:off x="8772796" y="2110274"/>
            <a:ext cx="2863445" cy="336131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BC5BC6E-D802-B27F-2E02-5D5DB6273C70}"/>
              </a:ext>
            </a:extLst>
          </p:cNvPr>
          <p:cNvSpPr txBox="1"/>
          <p:nvPr/>
        </p:nvSpPr>
        <p:spPr>
          <a:xfrm>
            <a:off x="8763248" y="1710164"/>
            <a:ext cx="296778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1121 municipios</a:t>
            </a:r>
            <a:endParaRPr lang="es-CO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8F0CA3-B8BF-7512-FB7A-1C80B0A4F445}"/>
              </a:ext>
            </a:extLst>
          </p:cNvPr>
          <p:cNvSpPr txBox="1"/>
          <p:nvPr/>
        </p:nvSpPr>
        <p:spPr>
          <a:xfrm>
            <a:off x="809891" y="1706532"/>
            <a:ext cx="296778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8380 </a:t>
            </a:r>
            <a:r>
              <a:rPr lang="en-US" sz="1600" dirty="0" err="1"/>
              <a:t>registros</a:t>
            </a:r>
            <a:endParaRPr lang="es-CO" sz="16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CF8CDA-C6D2-41FA-C813-7EFD1128EFBD}"/>
              </a:ext>
            </a:extLst>
          </p:cNvPr>
          <p:cNvSpPr txBox="1"/>
          <p:nvPr/>
        </p:nvSpPr>
        <p:spPr>
          <a:xfrm>
            <a:off x="4238126" y="5528440"/>
            <a:ext cx="424164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CO" sz="1600" dirty="0"/>
              <a:t>Datos climáticos (1970-2000) </a:t>
            </a:r>
          </a:p>
          <a:p>
            <a:r>
              <a:rPr lang="es-CO" sz="1600" dirty="0"/>
              <a:t>Resoluciones espaciales 2.5m (~21.4 km²)</a:t>
            </a:r>
          </a:p>
          <a:p>
            <a:pPr>
              <a:buNone/>
            </a:pPr>
            <a:endParaRPr lang="es-CO" sz="16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9FA7BCE-5BA2-0BC3-5D09-AD94E940548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35002" b="26808"/>
          <a:stretch>
            <a:fillRect/>
          </a:stretch>
        </p:blipFill>
        <p:spPr>
          <a:xfrm>
            <a:off x="8763248" y="5567248"/>
            <a:ext cx="2872993" cy="120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5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E165CE83-387D-430C-77EC-EAEBD707EA31}"/>
              </a:ext>
            </a:extLst>
          </p:cNvPr>
          <p:cNvSpPr txBox="1">
            <a:spLocks/>
          </p:cNvSpPr>
          <p:nvPr/>
        </p:nvSpPr>
        <p:spPr>
          <a:xfrm>
            <a:off x="427187" y="439890"/>
            <a:ext cx="10515600" cy="7133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3200" dirty="0" err="1"/>
              <a:t>Análisis</a:t>
            </a:r>
            <a:r>
              <a:rPr lang="en-US" sz="3200" dirty="0"/>
              <a:t> de </a:t>
            </a:r>
            <a:r>
              <a:rPr lang="en-US" sz="3200" dirty="0" err="1"/>
              <a:t>patrón</a:t>
            </a:r>
            <a:r>
              <a:rPr lang="en-US" sz="3200" dirty="0"/>
              <a:t> de puntos</a:t>
            </a:r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6337F643-535D-B4BA-7F65-EC3B8F45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493" y="1269600"/>
            <a:ext cx="3541414" cy="4318799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73BD41F6-CA6B-C440-6A96-1C9FB237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00" y="1341797"/>
            <a:ext cx="4205950" cy="4174406"/>
          </a:xfrm>
          <a:prstGeom prst="rect">
            <a:avLst/>
          </a:prstGeom>
        </p:spPr>
      </p:pic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00B5DE84-0045-8995-C89C-C2CE10093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40" y="2033015"/>
            <a:ext cx="3386757" cy="241196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11B5868-A9AF-F0E1-1687-B7F8D388C33C}"/>
              </a:ext>
            </a:extLst>
          </p:cNvPr>
          <p:cNvSpPr txBox="1"/>
          <p:nvPr/>
        </p:nvSpPr>
        <p:spPr>
          <a:xfrm>
            <a:off x="505918" y="4607859"/>
            <a:ext cx="3048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    1121.00</a:t>
            </a:r>
            <a:endParaRPr lang="es-CO" sz="16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       7.47</a:t>
            </a:r>
            <a:endParaRPr lang="es-CO" sz="16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       101.46</a:t>
            </a:r>
            <a:endParaRPr lang="es-CO" sz="16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         0.00</a:t>
            </a:r>
            <a:endParaRPr lang="es-CO" sz="16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25%         0.00</a:t>
            </a:r>
            <a:endParaRPr lang="es-CO" sz="16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50%         0.00</a:t>
            </a:r>
            <a:endParaRPr lang="es-CO" sz="16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75%         0.00</a:t>
            </a:r>
            <a:endParaRPr lang="es-CO" sz="16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     2705.00</a:t>
            </a:r>
            <a:endParaRPr lang="es-CO" sz="16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5AC5978-CCFF-7711-F04C-577478D7AC72}"/>
              </a:ext>
            </a:extLst>
          </p:cNvPr>
          <p:cNvSpPr txBox="1"/>
          <p:nvPr/>
        </p:nvSpPr>
        <p:spPr>
          <a:xfrm>
            <a:off x="651949" y="1236453"/>
            <a:ext cx="3071348" cy="7133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V</a:t>
            </a:r>
            <a:r>
              <a:rPr lang="es-CO" sz="2000" b="1" dirty="0" err="1"/>
              <a:t>ariable</a:t>
            </a:r>
            <a:r>
              <a:rPr lang="es-CO" sz="2000" b="1" dirty="0"/>
              <a:t>: </a:t>
            </a:r>
            <a:r>
              <a:rPr lang="es-CO" sz="2000" dirty="0"/>
              <a:t>Conteos por municipio</a:t>
            </a:r>
          </a:p>
        </p:txBody>
      </p:sp>
    </p:spTree>
    <p:extLst>
      <p:ext uri="{BB962C8B-B14F-4D97-AF65-F5344CB8AC3E}">
        <p14:creationId xmlns:p14="http://schemas.microsoft.com/office/powerpoint/2010/main" val="259735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2DE51D-BC47-194B-4CA2-8DF1383AF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35" y="911095"/>
            <a:ext cx="5926746" cy="5946905"/>
          </a:xfrm>
          <a:prstGeom prst="rect">
            <a:avLst/>
          </a:prstGeom>
        </p:spPr>
      </p:pic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B2BD4969-89D9-7749-7291-B29A5A65DB94}"/>
              </a:ext>
            </a:extLst>
          </p:cNvPr>
          <p:cNvSpPr txBox="1">
            <a:spLocks/>
          </p:cNvSpPr>
          <p:nvPr/>
        </p:nvSpPr>
        <p:spPr>
          <a:xfrm>
            <a:off x="427187" y="439890"/>
            <a:ext cx="10515600" cy="7133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3200" dirty="0" err="1"/>
              <a:t>Análisis</a:t>
            </a:r>
            <a:r>
              <a:rPr lang="en-US" sz="3200" dirty="0"/>
              <a:t> de </a:t>
            </a:r>
            <a:r>
              <a:rPr lang="en-US" sz="3200" dirty="0" err="1"/>
              <a:t>patrón</a:t>
            </a:r>
            <a:r>
              <a:rPr lang="en-US" sz="3200" dirty="0"/>
              <a:t> de puntos</a:t>
            </a:r>
          </a:p>
        </p:txBody>
      </p:sp>
      <p:pic>
        <p:nvPicPr>
          <p:cNvPr id="7" name="Imagen 6" descr="Mapa&#10;&#10;El contenido generado por IA puede ser incorrecto.">
            <a:extLst>
              <a:ext uri="{FF2B5EF4-FFF2-40B4-BE49-F238E27FC236}">
                <a16:creationId xmlns:a16="http://schemas.microsoft.com/office/drawing/2014/main" id="{43E13935-69F4-4547-C4F2-1438763F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347" y="1684598"/>
            <a:ext cx="4115049" cy="499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F5DEB-3D27-63FB-711A-7187556B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F0A0C44D-C12C-4D4F-8539-AD259D7AA582}"/>
              </a:ext>
            </a:extLst>
          </p:cNvPr>
          <p:cNvSpPr txBox="1">
            <a:spLocks/>
          </p:cNvSpPr>
          <p:nvPr/>
        </p:nvSpPr>
        <p:spPr>
          <a:xfrm>
            <a:off x="427187" y="439890"/>
            <a:ext cx="10515600" cy="7133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3200" dirty="0" err="1"/>
              <a:t>Análisis</a:t>
            </a:r>
            <a:r>
              <a:rPr lang="en-US" sz="3200" dirty="0"/>
              <a:t> de </a:t>
            </a:r>
            <a:r>
              <a:rPr lang="en-US" sz="3200" dirty="0" err="1"/>
              <a:t>patrón</a:t>
            </a:r>
            <a:r>
              <a:rPr lang="en-US" sz="3200" dirty="0"/>
              <a:t> de puntos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2075D7-C769-4381-A6B1-4DBEB678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839" y="1153235"/>
            <a:ext cx="6035781" cy="2469649"/>
          </a:xfrm>
          <a:prstGeom prst="rect">
            <a:avLst/>
          </a:prstGeom>
        </p:spPr>
      </p:pic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7940CFF2-E87E-4852-9267-7DDD5216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839" y="3948462"/>
            <a:ext cx="6038321" cy="24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4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BAA7-A6E3-61FF-43A6-0F8E1B81D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71624AE-B484-3B7D-B43E-93333D826C7A}"/>
              </a:ext>
            </a:extLst>
          </p:cNvPr>
          <p:cNvSpPr txBox="1"/>
          <p:nvPr/>
        </p:nvSpPr>
        <p:spPr>
          <a:xfrm>
            <a:off x="387580" y="1094854"/>
            <a:ext cx="4690161" cy="2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s-CO" dirty="0">
                <a:latin typeface="Consolas" panose="020B0609020204030204" pitchFamily="49" charset="0"/>
              </a:rPr>
              <a:t>Conteo (Variable respuesta)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13964EA-AF1A-1C05-7FC5-A67666C168E1}"/>
              </a:ext>
            </a:extLst>
          </p:cNvPr>
          <p:cNvSpPr txBox="1"/>
          <p:nvPr/>
        </p:nvSpPr>
        <p:spPr>
          <a:xfrm>
            <a:off x="5645380" y="1842969"/>
            <a:ext cx="5507759" cy="2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s-CO" dirty="0">
                <a:latin typeface="Consolas" panose="020B0609020204030204" pitchFamily="49" charset="0"/>
              </a:rPr>
              <a:t>Matriz de pesos (Queen)</a:t>
            </a:r>
          </a:p>
        </p:txBody>
      </p:sp>
      <p:sp>
        <p:nvSpPr>
          <p:cNvPr id="2" name="Google Shape;49;p15">
            <a:extLst>
              <a:ext uri="{FF2B5EF4-FFF2-40B4-BE49-F238E27FC236}">
                <a16:creationId xmlns:a16="http://schemas.microsoft.com/office/drawing/2014/main" id="{396FE66F-F8E9-32BD-FAEA-7459A156A722}"/>
              </a:ext>
            </a:extLst>
          </p:cNvPr>
          <p:cNvSpPr txBox="1">
            <a:spLocks/>
          </p:cNvSpPr>
          <p:nvPr/>
        </p:nvSpPr>
        <p:spPr>
          <a:xfrm>
            <a:off x="387580" y="308789"/>
            <a:ext cx="10515600" cy="7133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sz="3200" dirty="0" err="1"/>
              <a:t>Análisis</a:t>
            </a:r>
            <a:r>
              <a:rPr lang="en-US" sz="3200" dirty="0"/>
              <a:t> de </a:t>
            </a:r>
            <a:r>
              <a:rPr lang="en-US" sz="3200" dirty="0" err="1"/>
              <a:t>patrones</a:t>
            </a:r>
            <a:r>
              <a:rPr lang="en-US" sz="3200" dirty="0"/>
              <a:t> </a:t>
            </a:r>
            <a:r>
              <a:rPr lang="en-US" sz="3200" dirty="0" err="1"/>
              <a:t>areales</a:t>
            </a:r>
            <a:endParaRPr lang="en-US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558E83-0690-427C-9AE3-23AADF80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1" y="1986149"/>
            <a:ext cx="3162300" cy="37052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D8CEE1-C521-EB78-B14E-50D27A90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3" y="2333148"/>
            <a:ext cx="7203834" cy="34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605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1208</Words>
  <Application>Microsoft Office PowerPoint</Application>
  <PresentationFormat>Panorámica</PresentationFormat>
  <Paragraphs>276</Paragraphs>
  <Slides>23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Aptos</vt:lpstr>
      <vt:lpstr>Aptos Display</vt:lpstr>
      <vt:lpstr>Aptos Narrow</vt:lpstr>
      <vt:lpstr>Arial</vt:lpstr>
      <vt:lpstr>Consolas</vt:lpstr>
      <vt:lpstr>Garet 2</vt:lpstr>
      <vt:lpstr>Palatino Linotype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Valentina Cardona Velasquez</dc:creator>
  <cp:lastModifiedBy>Valentina Cardona Velasquez</cp:lastModifiedBy>
  <cp:revision>35</cp:revision>
  <dcterms:created xsi:type="dcterms:W3CDTF">2025-05-07T00:03:44Z</dcterms:created>
  <dcterms:modified xsi:type="dcterms:W3CDTF">2025-07-23T14:43:55Z</dcterms:modified>
</cp:coreProperties>
</file>